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17ADE23-2C6C-447C-DF13-7C3F4ACB8C3A}" name="Peter Wood" initials="PW" userId="S::pwood@zentek.com::f1c8d246-f1a3-4da6-a09d-c177dc8ad564" providerId="AD"/>
  <p188:author id="{EC1583D7-A598-FEEF-582B-6479F1760FA7}" name="Ryan Shacklock" initials="RS" userId="S::rshacklock@zentek.com::2babf9f5-13dd-4c7f-b1a4-b303d329c579" providerId="AD"/>
  <p188:author id="{8A4B96FC-7616-B246-B547-53BBB7B0C049}" name="Michael Baker" initials="MB" userId="S::mbaker@zentek.com::b01c2288-604f-4fbe-8e5f-bead1fdc298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20BE30-752A-4B2B-A2E0-73F07FFF5B87}" v="118" dt="2026-07-13T17:57:35.319"/>
    <p1510:client id="{EECBFB12-D3D1-4783-9F44-BB9E145453FD}" v="179" dt="2026-07-13T18:11:40.9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Wood" userId="f1c8d246-f1a3-4da6-a09d-c177dc8ad564" providerId="ADAL" clId="{7B2EDF23-6326-4394-B7D4-6A4DD9E0B010}"/>
    <pc:docChg chg="undo custSel modSld">
      <pc:chgData name="Peter Wood" userId="f1c8d246-f1a3-4da6-a09d-c177dc8ad564" providerId="ADAL" clId="{7B2EDF23-6326-4394-B7D4-6A4DD9E0B010}" dt="2026-07-13T17:47:57.724" v="88" actId="20577"/>
      <pc:docMkLst>
        <pc:docMk/>
      </pc:docMkLst>
      <pc:sldChg chg="modSp mod">
        <pc:chgData name="Peter Wood" userId="f1c8d246-f1a3-4da6-a09d-c177dc8ad564" providerId="ADAL" clId="{7B2EDF23-6326-4394-B7D4-6A4DD9E0B010}" dt="2026-07-13T17:47:57.724" v="88" actId="20577"/>
        <pc:sldMkLst>
          <pc:docMk/>
          <pc:sldMk cId="0" sldId="260"/>
        </pc:sldMkLst>
        <pc:spChg chg="mod">
          <ac:chgData name="Peter Wood" userId="f1c8d246-f1a3-4da6-a09d-c177dc8ad564" providerId="ADAL" clId="{7B2EDF23-6326-4394-B7D4-6A4DD9E0B010}" dt="2026-07-13T17:47:57.724" v="88" actId="20577"/>
          <ac:spMkLst>
            <pc:docMk/>
            <pc:sldMk cId="0" sldId="260"/>
            <ac:spMk id="11" creationId="{00000000-0000-0000-0000-000000000000}"/>
          </ac:spMkLst>
        </pc:spChg>
      </pc:sldChg>
      <pc:sldChg chg="modSp mod">
        <pc:chgData name="Peter Wood" userId="f1c8d246-f1a3-4da6-a09d-c177dc8ad564" providerId="ADAL" clId="{7B2EDF23-6326-4394-B7D4-6A4DD9E0B010}" dt="2026-07-13T16:39:04.341" v="39" actId="20577"/>
        <pc:sldMkLst>
          <pc:docMk/>
          <pc:sldMk cId="0" sldId="261"/>
        </pc:sldMkLst>
        <pc:spChg chg="mod">
          <ac:chgData name="Peter Wood" userId="f1c8d246-f1a3-4da6-a09d-c177dc8ad564" providerId="ADAL" clId="{7B2EDF23-6326-4394-B7D4-6A4DD9E0B010}" dt="2026-07-13T16:34:12.085" v="32" actId="20577"/>
          <ac:spMkLst>
            <pc:docMk/>
            <pc:sldMk cId="0" sldId="261"/>
            <ac:spMk id="5" creationId="{00000000-0000-0000-0000-000000000000}"/>
          </ac:spMkLst>
        </pc:spChg>
        <pc:spChg chg="mod">
          <ac:chgData name="Peter Wood" userId="f1c8d246-f1a3-4da6-a09d-c177dc8ad564" providerId="ADAL" clId="{7B2EDF23-6326-4394-B7D4-6A4DD9E0B010}" dt="2026-07-13T16:34:40.375" v="34" actId="20578"/>
          <ac:spMkLst>
            <pc:docMk/>
            <pc:sldMk cId="0" sldId="261"/>
            <ac:spMk id="23" creationId="{00000000-0000-0000-0000-000000000000}"/>
          </ac:spMkLst>
        </pc:spChg>
        <pc:spChg chg="mod">
          <ac:chgData name="Peter Wood" userId="f1c8d246-f1a3-4da6-a09d-c177dc8ad564" providerId="ADAL" clId="{7B2EDF23-6326-4394-B7D4-6A4DD9E0B010}" dt="2026-07-13T16:39:04.341" v="39" actId="20577"/>
          <ac:spMkLst>
            <pc:docMk/>
            <pc:sldMk cId="0" sldId="261"/>
            <ac:spMk id="24" creationId="{00000000-0000-0000-0000-000000000000}"/>
          </ac:spMkLst>
        </pc:spChg>
      </pc:sldChg>
      <pc:sldChg chg="modSp mod modCm">
        <pc:chgData name="Peter Wood" userId="f1c8d246-f1a3-4da6-a09d-c177dc8ad564" providerId="ADAL" clId="{7B2EDF23-6326-4394-B7D4-6A4DD9E0B010}" dt="2026-07-13T16:58:11.676" v="76" actId="20577"/>
        <pc:sldMkLst>
          <pc:docMk/>
          <pc:sldMk cId="0" sldId="265"/>
        </pc:sldMkLst>
        <pc:spChg chg="mod">
          <ac:chgData name="Peter Wood" userId="f1c8d246-f1a3-4da6-a09d-c177dc8ad564" providerId="ADAL" clId="{7B2EDF23-6326-4394-B7D4-6A4DD9E0B010}" dt="2026-07-13T16:58:11.676" v="76" actId="20577"/>
          <ac:spMkLst>
            <pc:docMk/>
            <pc:sldMk cId="0" sldId="265"/>
            <ac:spMk id="34" creationId="{00000000-0000-0000-0000-000000000000}"/>
          </ac:spMkLst>
        </pc:spChg>
        <pc:extLst>
          <p:ext xmlns:p="http://schemas.openxmlformats.org/presentationml/2006/main" uri="{D6D511B9-2390-475A-947B-AFAB55BFBCF1}">
            <pc226:cmChg xmlns:pc226="http://schemas.microsoft.com/office/powerpoint/2022/06/main/command" chg="mod">
              <pc226:chgData name="Peter Wood" userId="f1c8d246-f1a3-4da6-a09d-c177dc8ad564" providerId="ADAL" clId="{7B2EDF23-6326-4394-B7D4-6A4DD9E0B010}" dt="2026-07-13T16:58:11.676" v="76" actId="20577"/>
              <pc2:cmMkLst xmlns:pc2="http://schemas.microsoft.com/office/powerpoint/2019/9/main/command">
                <pc:docMk/>
                <pc:sldMk cId="0" sldId="265"/>
                <pc2:cmMk id="{356BC1CF-9A53-429C-837A-C344C67CA0D8}"/>
              </pc2:cmMkLst>
            </pc226:cmChg>
          </p:ext>
        </pc:extLst>
      </pc:sldChg>
      <pc:sldChg chg="modSp mod">
        <pc:chgData name="Peter Wood" userId="f1c8d246-f1a3-4da6-a09d-c177dc8ad564" providerId="ADAL" clId="{7B2EDF23-6326-4394-B7D4-6A4DD9E0B010}" dt="2026-07-13T16:53:14.955" v="63" actId="20577"/>
        <pc:sldMkLst>
          <pc:docMk/>
          <pc:sldMk cId="0" sldId="267"/>
        </pc:sldMkLst>
        <pc:spChg chg="mod">
          <ac:chgData name="Peter Wood" userId="f1c8d246-f1a3-4da6-a09d-c177dc8ad564" providerId="ADAL" clId="{7B2EDF23-6326-4394-B7D4-6A4DD9E0B010}" dt="2026-07-13T16:53:14.955" v="63" actId="20577"/>
          <ac:spMkLst>
            <pc:docMk/>
            <pc:sldMk cId="0" sldId="267"/>
            <ac:spMk id="24" creationId="{00000000-0000-0000-0000-000000000000}"/>
          </ac:spMkLst>
        </pc:spChg>
      </pc:sldChg>
      <pc:sldChg chg="modSp mod">
        <pc:chgData name="Peter Wood" userId="f1c8d246-f1a3-4da6-a09d-c177dc8ad564" providerId="ADAL" clId="{7B2EDF23-6326-4394-B7D4-6A4DD9E0B010}" dt="2026-07-13T16:48:49.898" v="55" actId="6549"/>
        <pc:sldMkLst>
          <pc:docMk/>
          <pc:sldMk cId="0" sldId="272"/>
        </pc:sldMkLst>
        <pc:spChg chg="mod">
          <ac:chgData name="Peter Wood" userId="f1c8d246-f1a3-4da6-a09d-c177dc8ad564" providerId="ADAL" clId="{7B2EDF23-6326-4394-B7D4-6A4DD9E0B010}" dt="2026-07-13T16:48:49.898" v="55" actId="6549"/>
          <ac:spMkLst>
            <pc:docMk/>
            <pc:sldMk cId="0" sldId="272"/>
            <ac:spMk id="13" creationId="{00000000-0000-0000-0000-000000000000}"/>
          </ac:spMkLst>
        </pc:spChg>
        <pc:spChg chg="mod">
          <ac:chgData name="Peter Wood" userId="f1c8d246-f1a3-4da6-a09d-c177dc8ad564" providerId="ADAL" clId="{7B2EDF23-6326-4394-B7D4-6A4DD9E0B010}" dt="2026-07-13T16:48:30.886" v="51" actId="20577"/>
          <ac:spMkLst>
            <pc:docMk/>
            <pc:sldMk cId="0" sldId="272"/>
            <ac:spMk id="25" creationId="{00000000-0000-0000-0000-000000000000}"/>
          </ac:spMkLst>
        </pc:spChg>
      </pc:sldChg>
    </pc:docChg>
  </pc:docChgLst>
  <pc:docChgLst>
    <pc:chgData name="Ryan Shacklock" userId="2babf9f5-13dd-4c7f-b1a4-b303d329c579" providerId="ADAL" clId="{3FCCD2E6-38B1-45BC-956C-253F2DC9B84D}"/>
    <pc:docChg chg="undo custSel modSld">
      <pc:chgData name="Ryan Shacklock" userId="2babf9f5-13dd-4c7f-b1a4-b303d329c579" providerId="ADAL" clId="{3FCCD2E6-38B1-45BC-956C-253F2DC9B84D}" dt="2026-07-13T18:11:40.981" v="659" actId="14100"/>
      <pc:docMkLst>
        <pc:docMk/>
      </pc:docMkLst>
      <pc:sldChg chg="modSp mod">
        <pc:chgData name="Ryan Shacklock" userId="2babf9f5-13dd-4c7f-b1a4-b303d329c579" providerId="ADAL" clId="{3FCCD2E6-38B1-45BC-956C-253F2DC9B84D}" dt="2026-07-06T18:32:46.233" v="136" actId="20577"/>
        <pc:sldMkLst>
          <pc:docMk/>
          <pc:sldMk cId="0" sldId="256"/>
        </pc:sldMkLst>
        <pc:spChg chg="mod">
          <ac:chgData name="Ryan Shacklock" userId="2babf9f5-13dd-4c7f-b1a4-b303d329c579" providerId="ADAL" clId="{3FCCD2E6-38B1-45BC-956C-253F2DC9B84D}" dt="2026-07-06T18:32:46.233" v="136" actId="20577"/>
          <ac:spMkLst>
            <pc:docMk/>
            <pc:sldMk cId="0" sldId="256"/>
            <ac:spMk id="7" creationId="{00000000-0000-0000-0000-000000000000}"/>
          </ac:spMkLst>
        </pc:spChg>
      </pc:sldChg>
      <pc:sldChg chg="modSp mod">
        <pc:chgData name="Ryan Shacklock" userId="2babf9f5-13dd-4c7f-b1a4-b303d329c579" providerId="ADAL" clId="{3FCCD2E6-38B1-45BC-956C-253F2DC9B84D}" dt="2026-07-06T16:35:16.538" v="11" actId="20577"/>
        <pc:sldMkLst>
          <pc:docMk/>
          <pc:sldMk cId="0" sldId="257"/>
        </pc:sldMkLst>
        <pc:spChg chg="mod">
          <ac:chgData name="Ryan Shacklock" userId="2babf9f5-13dd-4c7f-b1a4-b303d329c579" providerId="ADAL" clId="{3FCCD2E6-38B1-45BC-956C-253F2DC9B84D}" dt="2026-07-06T16:35:16.538" v="11" actId="20577"/>
          <ac:spMkLst>
            <pc:docMk/>
            <pc:sldMk cId="0" sldId="257"/>
            <ac:spMk id="4" creationId="{00000000-0000-0000-0000-000000000000}"/>
          </ac:spMkLst>
        </pc:spChg>
      </pc:sldChg>
      <pc:sldChg chg="modSp mod">
        <pc:chgData name="Ryan Shacklock" userId="2babf9f5-13dd-4c7f-b1a4-b303d329c579" providerId="ADAL" clId="{3FCCD2E6-38B1-45BC-956C-253F2DC9B84D}" dt="2026-07-13T17:49:44.930" v="620" actId="26606"/>
        <pc:sldMkLst>
          <pc:docMk/>
          <pc:sldMk cId="0" sldId="258"/>
        </pc:sldMkLst>
        <pc:spChg chg="mod">
          <ac:chgData name="Ryan Shacklock" userId="2babf9f5-13dd-4c7f-b1a4-b303d329c579" providerId="ADAL" clId="{3FCCD2E6-38B1-45BC-956C-253F2DC9B84D}" dt="2026-07-13T17:49:44.930" v="620" actId="26606"/>
          <ac:spMkLst>
            <pc:docMk/>
            <pc:sldMk cId="0" sldId="258"/>
            <ac:spMk id="12" creationId="{00000000-0000-0000-0000-000000000000}"/>
          </ac:spMkLst>
        </pc:spChg>
        <pc:spChg chg="mod">
          <ac:chgData name="Ryan Shacklock" userId="2babf9f5-13dd-4c7f-b1a4-b303d329c579" providerId="ADAL" clId="{3FCCD2E6-38B1-45BC-956C-253F2DC9B84D}" dt="2026-07-13T17:49:44.930" v="620" actId="26606"/>
          <ac:spMkLst>
            <pc:docMk/>
            <pc:sldMk cId="0" sldId="258"/>
            <ac:spMk id="22" creationId="{00000000-0000-0000-0000-000000000000}"/>
          </ac:spMkLst>
        </pc:spChg>
        <pc:spChg chg="mod">
          <ac:chgData name="Ryan Shacklock" userId="2babf9f5-13dd-4c7f-b1a4-b303d329c579" providerId="ADAL" clId="{3FCCD2E6-38B1-45BC-956C-253F2DC9B84D}" dt="2026-07-13T17:49:44.930" v="620" actId="26606"/>
          <ac:spMkLst>
            <pc:docMk/>
            <pc:sldMk cId="0" sldId="258"/>
            <ac:spMk id="32" creationId="{00000000-0000-0000-0000-000000000000}"/>
          </ac:spMkLst>
        </pc:spChg>
      </pc:sldChg>
      <pc:sldChg chg="addSp modSp mod">
        <pc:chgData name="Ryan Shacklock" userId="2babf9f5-13dd-4c7f-b1a4-b303d329c579" providerId="ADAL" clId="{3FCCD2E6-38B1-45BC-956C-253F2DC9B84D}" dt="2026-07-06T21:33:59.476" v="394" actId="26606"/>
        <pc:sldMkLst>
          <pc:docMk/>
          <pc:sldMk cId="0" sldId="259"/>
        </pc:sldMkLst>
        <pc:spChg chg="mod">
          <ac:chgData name="Ryan Shacklock" userId="2babf9f5-13dd-4c7f-b1a4-b303d329c579" providerId="ADAL" clId="{3FCCD2E6-38B1-45BC-956C-253F2DC9B84D}" dt="2026-07-06T16:32:56.077" v="3" actId="20577"/>
          <ac:spMkLst>
            <pc:docMk/>
            <pc:sldMk cId="0" sldId="259"/>
            <ac:spMk id="4" creationId="{00000000-0000-0000-0000-000000000000}"/>
          </ac:spMkLst>
        </pc:spChg>
        <pc:spChg chg="mod">
          <ac:chgData name="Ryan Shacklock" userId="2babf9f5-13dd-4c7f-b1a4-b303d329c579" providerId="ADAL" clId="{3FCCD2E6-38B1-45BC-956C-253F2DC9B84D}" dt="2026-07-06T21:26:13.476" v="237" actId="26606"/>
          <ac:spMkLst>
            <pc:docMk/>
            <pc:sldMk cId="0" sldId="259"/>
            <ac:spMk id="5" creationId="{00000000-0000-0000-0000-000000000000}"/>
          </ac:spMkLst>
        </pc:spChg>
        <pc:spChg chg="mod">
          <ac:chgData name="Ryan Shacklock" userId="2babf9f5-13dd-4c7f-b1a4-b303d329c579" providerId="ADAL" clId="{3FCCD2E6-38B1-45BC-956C-253F2DC9B84D}" dt="2026-07-06T21:26:13.476" v="237" actId="26606"/>
          <ac:spMkLst>
            <pc:docMk/>
            <pc:sldMk cId="0" sldId="259"/>
            <ac:spMk id="6" creationId="{00000000-0000-0000-0000-000000000000}"/>
          </ac:spMkLst>
        </pc:spChg>
        <pc:spChg chg="mod">
          <ac:chgData name="Ryan Shacklock" userId="2babf9f5-13dd-4c7f-b1a4-b303d329c579" providerId="ADAL" clId="{3FCCD2E6-38B1-45BC-956C-253F2DC9B84D}" dt="2026-07-06T21:26:13.476" v="237" actId="26606"/>
          <ac:spMkLst>
            <pc:docMk/>
            <pc:sldMk cId="0" sldId="259"/>
            <ac:spMk id="8" creationId="{00000000-0000-0000-0000-000000000000}"/>
          </ac:spMkLst>
        </pc:spChg>
        <pc:spChg chg="mod">
          <ac:chgData name="Ryan Shacklock" userId="2babf9f5-13dd-4c7f-b1a4-b303d329c579" providerId="ADAL" clId="{3FCCD2E6-38B1-45BC-956C-253F2DC9B84D}" dt="2026-07-06T21:26:13.476" v="237" actId="26606"/>
          <ac:spMkLst>
            <pc:docMk/>
            <pc:sldMk cId="0" sldId="259"/>
            <ac:spMk id="9" creationId="{00000000-0000-0000-0000-000000000000}"/>
          </ac:spMkLst>
        </pc:spChg>
        <pc:spChg chg="mod">
          <ac:chgData name="Ryan Shacklock" userId="2babf9f5-13dd-4c7f-b1a4-b303d329c579" providerId="ADAL" clId="{3FCCD2E6-38B1-45BC-956C-253F2DC9B84D}" dt="2026-07-06T21:26:13.476" v="237" actId="26606"/>
          <ac:spMkLst>
            <pc:docMk/>
            <pc:sldMk cId="0" sldId="259"/>
            <ac:spMk id="10" creationId="{00000000-0000-0000-0000-000000000000}"/>
          </ac:spMkLst>
        </pc:spChg>
        <pc:spChg chg="mod">
          <ac:chgData name="Ryan Shacklock" userId="2babf9f5-13dd-4c7f-b1a4-b303d329c579" providerId="ADAL" clId="{3FCCD2E6-38B1-45BC-956C-253F2DC9B84D}" dt="2026-07-06T21:26:13.476" v="237" actId="26606"/>
          <ac:spMkLst>
            <pc:docMk/>
            <pc:sldMk cId="0" sldId="259"/>
            <ac:spMk id="11" creationId="{00000000-0000-0000-0000-000000000000}"/>
          </ac:spMkLst>
        </pc:spChg>
        <pc:spChg chg="mod">
          <ac:chgData name="Ryan Shacklock" userId="2babf9f5-13dd-4c7f-b1a4-b303d329c579" providerId="ADAL" clId="{3FCCD2E6-38B1-45BC-956C-253F2DC9B84D}" dt="2026-07-06T21:26:13.476" v="237" actId="26606"/>
          <ac:spMkLst>
            <pc:docMk/>
            <pc:sldMk cId="0" sldId="259"/>
            <ac:spMk id="12" creationId="{00000000-0000-0000-0000-000000000000}"/>
          </ac:spMkLst>
        </pc:spChg>
        <pc:spChg chg="mod">
          <ac:chgData name="Ryan Shacklock" userId="2babf9f5-13dd-4c7f-b1a4-b303d329c579" providerId="ADAL" clId="{3FCCD2E6-38B1-45BC-956C-253F2DC9B84D}" dt="2026-07-06T18:29:42.844" v="105" actId="20577"/>
          <ac:spMkLst>
            <pc:docMk/>
            <pc:sldMk cId="0" sldId="259"/>
            <ac:spMk id="17" creationId="{00000000-0000-0000-0000-000000000000}"/>
          </ac:spMkLst>
        </pc:spChg>
        <pc:spChg chg="mod">
          <ac:chgData name="Ryan Shacklock" userId="2babf9f5-13dd-4c7f-b1a4-b303d329c579" providerId="ADAL" clId="{3FCCD2E6-38B1-45BC-956C-253F2DC9B84D}" dt="2026-07-06T18:29:56.417" v="108" actId="20577"/>
          <ac:spMkLst>
            <pc:docMk/>
            <pc:sldMk cId="0" sldId="259"/>
            <ac:spMk id="24" creationId="{00000000-0000-0000-0000-000000000000}"/>
          </ac:spMkLst>
        </pc:spChg>
        <pc:spChg chg="mod">
          <ac:chgData name="Ryan Shacklock" userId="2babf9f5-13dd-4c7f-b1a4-b303d329c579" providerId="ADAL" clId="{3FCCD2E6-38B1-45BC-956C-253F2DC9B84D}" dt="2026-07-06T18:30:14.452" v="119" actId="20577"/>
          <ac:spMkLst>
            <pc:docMk/>
            <pc:sldMk cId="0" sldId="259"/>
            <ac:spMk id="30" creationId="{00000000-0000-0000-0000-000000000000}"/>
          </ac:spMkLst>
        </pc:spChg>
        <pc:spChg chg="mod">
          <ac:chgData name="Ryan Shacklock" userId="2babf9f5-13dd-4c7f-b1a4-b303d329c579" providerId="ADAL" clId="{3FCCD2E6-38B1-45BC-956C-253F2DC9B84D}" dt="2026-07-06T18:32:00.923" v="128" actId="20577"/>
          <ac:spMkLst>
            <pc:docMk/>
            <pc:sldMk cId="0" sldId="259"/>
            <ac:spMk id="36" creationId="{00000000-0000-0000-0000-000000000000}"/>
          </ac:spMkLst>
        </pc:spChg>
        <pc:spChg chg="add">
          <ac:chgData name="Ryan Shacklock" userId="2babf9f5-13dd-4c7f-b1a4-b303d329c579" providerId="ADAL" clId="{3FCCD2E6-38B1-45BC-956C-253F2DC9B84D}" dt="2026-07-06T21:26:13.476" v="237" actId="26606"/>
          <ac:spMkLst>
            <pc:docMk/>
            <pc:sldMk cId="0" sldId="259"/>
            <ac:spMk id="39" creationId="{00000000-0000-0000-0000-000000000000}"/>
          </ac:spMkLst>
        </pc:spChg>
        <pc:spChg chg="add">
          <ac:chgData name="Ryan Shacklock" userId="2babf9f5-13dd-4c7f-b1a4-b303d329c579" providerId="ADAL" clId="{3FCCD2E6-38B1-45BC-956C-253F2DC9B84D}" dt="2026-07-06T21:26:13.476" v="237" actId="26606"/>
          <ac:spMkLst>
            <pc:docMk/>
            <pc:sldMk cId="0" sldId="259"/>
            <ac:spMk id="40" creationId="{00000000-0000-0000-0000-000000000000}"/>
          </ac:spMkLst>
        </pc:spChg>
        <pc:spChg chg="add mod">
          <ac:chgData name="Ryan Shacklock" userId="2babf9f5-13dd-4c7f-b1a4-b303d329c579" providerId="ADAL" clId="{3FCCD2E6-38B1-45BC-956C-253F2DC9B84D}" dt="2026-07-06T21:33:59.476" v="394" actId="26606"/>
          <ac:spMkLst>
            <pc:docMk/>
            <pc:sldMk cId="0" sldId="259"/>
            <ac:spMk id="41" creationId="{00000000-0000-0000-0000-000000000000}"/>
          </ac:spMkLst>
        </pc:spChg>
      </pc:sldChg>
      <pc:sldChg chg="modSp mod">
        <pc:chgData name="Ryan Shacklock" userId="2babf9f5-13dd-4c7f-b1a4-b303d329c579" providerId="ADAL" clId="{3FCCD2E6-38B1-45BC-956C-253F2DC9B84D}" dt="2026-07-13T17:45:58.106" v="619" actId="123"/>
        <pc:sldMkLst>
          <pc:docMk/>
          <pc:sldMk cId="0" sldId="260"/>
        </pc:sldMkLst>
        <pc:spChg chg="mod">
          <ac:chgData name="Ryan Shacklock" userId="2babf9f5-13dd-4c7f-b1a4-b303d329c579" providerId="ADAL" clId="{3FCCD2E6-38B1-45BC-956C-253F2DC9B84D}" dt="2026-07-06T21:33:59.476" v="394" actId="26606"/>
          <ac:spMkLst>
            <pc:docMk/>
            <pc:sldMk cId="0" sldId="260"/>
            <ac:spMk id="4" creationId="{00000000-0000-0000-0000-000000000000}"/>
          </ac:spMkLst>
        </pc:spChg>
        <pc:spChg chg="mod">
          <ac:chgData name="Ryan Shacklock" userId="2babf9f5-13dd-4c7f-b1a4-b303d329c579" providerId="ADAL" clId="{3FCCD2E6-38B1-45BC-956C-253F2DC9B84D}" dt="2026-07-13T17:45:41.736" v="616" actId="1035"/>
          <ac:spMkLst>
            <pc:docMk/>
            <pc:sldMk cId="0" sldId="260"/>
            <ac:spMk id="11" creationId="{00000000-0000-0000-0000-000000000000}"/>
          </ac:spMkLst>
        </pc:spChg>
        <pc:spChg chg="mod">
          <ac:chgData name="Ryan Shacklock" userId="2babf9f5-13dd-4c7f-b1a4-b303d329c579" providerId="ADAL" clId="{3FCCD2E6-38B1-45BC-956C-253F2DC9B84D}" dt="2026-07-13T17:45:58.106" v="619" actId="123"/>
          <ac:spMkLst>
            <pc:docMk/>
            <pc:sldMk cId="0" sldId="260"/>
            <ac:spMk id="17" creationId="{00000000-0000-0000-0000-000000000000}"/>
          </ac:spMkLst>
        </pc:spChg>
        <pc:spChg chg="mod">
          <ac:chgData name="Ryan Shacklock" userId="2babf9f5-13dd-4c7f-b1a4-b303d329c579" providerId="ADAL" clId="{3FCCD2E6-38B1-45BC-956C-253F2DC9B84D}" dt="2026-07-06T16:36:35.570" v="23" actId="6549"/>
          <ac:spMkLst>
            <pc:docMk/>
            <pc:sldMk cId="0" sldId="260"/>
            <ac:spMk id="20" creationId="{00000000-0000-0000-0000-000000000000}"/>
          </ac:spMkLst>
        </pc:spChg>
        <pc:spChg chg="mod">
          <ac:chgData name="Ryan Shacklock" userId="2babf9f5-13dd-4c7f-b1a4-b303d329c579" providerId="ADAL" clId="{3FCCD2E6-38B1-45BC-956C-253F2DC9B84D}" dt="2026-07-13T17:45:41.736" v="616" actId="1035"/>
          <ac:spMkLst>
            <pc:docMk/>
            <pc:sldMk cId="0" sldId="260"/>
            <ac:spMk id="23" creationId="{00000000-0000-0000-0000-000000000000}"/>
          </ac:spMkLst>
        </pc:spChg>
      </pc:sldChg>
      <pc:sldChg chg="modSp mod modCm">
        <pc:chgData name="Ryan Shacklock" userId="2babf9f5-13dd-4c7f-b1a4-b303d329c579" providerId="ADAL" clId="{3FCCD2E6-38B1-45BC-956C-253F2DC9B84D}" dt="2026-07-13T18:06:48.681" v="658" actId="20577"/>
        <pc:sldMkLst>
          <pc:docMk/>
          <pc:sldMk cId="0" sldId="261"/>
        </pc:sldMkLst>
        <pc:spChg chg="mod">
          <ac:chgData name="Ryan Shacklock" userId="2babf9f5-13dd-4c7f-b1a4-b303d329c579" providerId="ADAL" clId="{3FCCD2E6-38B1-45BC-956C-253F2DC9B84D}" dt="2026-07-13T17:27:10.832" v="584" actId="20577"/>
          <ac:spMkLst>
            <pc:docMk/>
            <pc:sldMk cId="0" sldId="261"/>
            <ac:spMk id="23" creationId="{00000000-0000-0000-0000-000000000000}"/>
          </ac:spMkLst>
        </pc:spChg>
        <pc:spChg chg="mod">
          <ac:chgData name="Ryan Shacklock" userId="2babf9f5-13dd-4c7f-b1a4-b303d329c579" providerId="ADAL" clId="{3FCCD2E6-38B1-45BC-956C-253F2DC9B84D}" dt="2026-07-13T18:06:48.681" v="658" actId="20577"/>
          <ac:spMkLst>
            <pc:docMk/>
            <pc:sldMk cId="0" sldId="261"/>
            <ac:spMk id="24" creationId="{00000000-0000-0000-0000-000000000000}"/>
          </ac:spMkLst>
        </pc:spChg>
        <pc:spChg chg="mod">
          <ac:chgData name="Ryan Shacklock" userId="2babf9f5-13dd-4c7f-b1a4-b303d329c579" providerId="ADAL" clId="{3FCCD2E6-38B1-45BC-956C-253F2DC9B84D}" dt="2026-07-13T17:26:01.380" v="564" actId="20577"/>
          <ac:spMkLst>
            <pc:docMk/>
            <pc:sldMk cId="0" sldId="261"/>
            <ac:spMk id="27" creationId="{3EB7DAF8-7132-2403-DBBC-F08FFE7A19E1}"/>
          </ac:spMkLst>
        </pc:spChg>
        <pc:extLst>
          <p:ext xmlns:p="http://schemas.openxmlformats.org/presentationml/2006/main" uri="{D6D511B9-2390-475A-947B-AFAB55BFBCF1}">
            <pc226:cmChg xmlns:pc226="http://schemas.microsoft.com/office/powerpoint/2022/06/main/command" chg="mod">
              <pc226:chgData name="Ryan Shacklock" userId="2babf9f5-13dd-4c7f-b1a4-b303d329c579" providerId="ADAL" clId="{3FCCD2E6-38B1-45BC-956C-253F2DC9B84D}" dt="2026-07-13T17:27:10.832" v="584" actId="20577"/>
              <pc2:cmMkLst xmlns:pc2="http://schemas.microsoft.com/office/powerpoint/2019/9/main/command">
                <pc:docMk/>
                <pc:sldMk cId="0" sldId="261"/>
                <pc2:cmMk id="{C3F0030C-7FA5-4B3C-96B7-FB39292E1076}"/>
              </pc2:cmMkLst>
            </pc226:cmChg>
            <pc226:cmChg xmlns:pc226="http://schemas.microsoft.com/office/powerpoint/2022/06/main/command" chg="mod">
              <pc226:chgData name="Ryan Shacklock" userId="2babf9f5-13dd-4c7f-b1a4-b303d329c579" providerId="ADAL" clId="{3FCCD2E6-38B1-45BC-956C-253F2DC9B84D}" dt="2026-07-13T17:27:10.832" v="584" actId="20577"/>
              <pc2:cmMkLst xmlns:pc2="http://schemas.microsoft.com/office/powerpoint/2019/9/main/command">
                <pc:docMk/>
                <pc:sldMk cId="0" sldId="261"/>
                <pc2:cmMk id="{4B7F0E77-65F3-473C-BC46-A3A4FF2E5BF1}"/>
              </pc2:cmMkLst>
            </pc226:cmChg>
            <pc226:cmChg xmlns:pc226="http://schemas.microsoft.com/office/powerpoint/2022/06/main/command" chg="mod">
              <pc226:chgData name="Ryan Shacklock" userId="2babf9f5-13dd-4c7f-b1a4-b303d329c579" providerId="ADAL" clId="{3FCCD2E6-38B1-45BC-956C-253F2DC9B84D}" dt="2026-07-13T18:06:48.681" v="658" actId="20577"/>
              <pc2:cmMkLst xmlns:pc2="http://schemas.microsoft.com/office/powerpoint/2019/9/main/command">
                <pc:docMk/>
                <pc:sldMk cId="0" sldId="261"/>
                <pc2:cmMk id="{F21C68B5-CB07-40BA-B090-7A2B7F34E58D}"/>
              </pc2:cmMkLst>
            </pc226:cmChg>
            <pc226:cmChg xmlns:pc226="http://schemas.microsoft.com/office/powerpoint/2022/06/main/command" chg="mod">
              <pc226:chgData name="Ryan Shacklock" userId="2babf9f5-13dd-4c7f-b1a4-b303d329c579" providerId="ADAL" clId="{3FCCD2E6-38B1-45BC-956C-253F2DC9B84D}" dt="2026-07-13T17:26:01.380" v="564" actId="20577"/>
              <pc2:cmMkLst xmlns:pc2="http://schemas.microsoft.com/office/powerpoint/2019/9/main/command">
                <pc:docMk/>
                <pc:sldMk cId="0" sldId="261"/>
                <pc2:cmMk id="{C3B303EE-19C1-4F8D-AA71-6905D456859B}"/>
              </pc2:cmMkLst>
            </pc226:cmChg>
          </p:ext>
        </pc:extLst>
      </pc:sldChg>
      <pc:sldChg chg="modSp mod">
        <pc:chgData name="Ryan Shacklock" userId="2babf9f5-13dd-4c7f-b1a4-b303d329c579" providerId="ADAL" clId="{3FCCD2E6-38B1-45BC-956C-253F2DC9B84D}" dt="2026-07-13T18:04:16.745" v="640" actId="14100"/>
        <pc:sldMkLst>
          <pc:docMk/>
          <pc:sldMk cId="0" sldId="262"/>
        </pc:sldMkLst>
        <pc:spChg chg="mod">
          <ac:chgData name="Ryan Shacklock" userId="2babf9f5-13dd-4c7f-b1a4-b303d329c579" providerId="ADAL" clId="{3FCCD2E6-38B1-45BC-956C-253F2DC9B84D}" dt="2026-07-06T21:41:14.601" v="516" actId="6549"/>
          <ac:spMkLst>
            <pc:docMk/>
            <pc:sldMk cId="0" sldId="262"/>
            <ac:spMk id="5" creationId="{00000000-0000-0000-0000-000000000000}"/>
          </ac:spMkLst>
        </pc:spChg>
        <pc:spChg chg="mod">
          <ac:chgData name="Ryan Shacklock" userId="2babf9f5-13dd-4c7f-b1a4-b303d329c579" providerId="ADAL" clId="{3FCCD2E6-38B1-45BC-956C-253F2DC9B84D}" dt="2026-07-13T17:49:44.930" v="620" actId="26606"/>
          <ac:spMkLst>
            <pc:docMk/>
            <pc:sldMk cId="0" sldId="262"/>
            <ac:spMk id="17" creationId="{00000000-0000-0000-0000-000000000000}"/>
          </ac:spMkLst>
        </pc:spChg>
        <pc:spChg chg="mod">
          <ac:chgData name="Ryan Shacklock" userId="2babf9f5-13dd-4c7f-b1a4-b303d329c579" providerId="ADAL" clId="{3FCCD2E6-38B1-45BC-956C-253F2DC9B84D}" dt="2026-07-13T17:49:44.930" v="620" actId="26606"/>
          <ac:spMkLst>
            <pc:docMk/>
            <pc:sldMk cId="0" sldId="262"/>
            <ac:spMk id="20" creationId="{00000000-0000-0000-0000-000000000000}"/>
          </ac:spMkLst>
        </pc:spChg>
        <pc:spChg chg="mod">
          <ac:chgData name="Ryan Shacklock" userId="2babf9f5-13dd-4c7f-b1a4-b303d329c579" providerId="ADAL" clId="{3FCCD2E6-38B1-45BC-956C-253F2DC9B84D}" dt="2026-07-13T18:04:16.745" v="640" actId="14100"/>
          <ac:spMkLst>
            <pc:docMk/>
            <pc:sldMk cId="0" sldId="262"/>
            <ac:spMk id="22" creationId="{00000000-0000-0000-0000-000000000000}"/>
          </ac:spMkLst>
        </pc:spChg>
        <pc:spChg chg="mod">
          <ac:chgData name="Ryan Shacklock" userId="2babf9f5-13dd-4c7f-b1a4-b303d329c579" providerId="ADAL" clId="{3FCCD2E6-38B1-45BC-956C-253F2DC9B84D}" dt="2026-07-13T18:04:13.348" v="639" actId="14100"/>
          <ac:spMkLst>
            <pc:docMk/>
            <pc:sldMk cId="0" sldId="262"/>
            <ac:spMk id="23" creationId="{00000000-0000-0000-0000-000000000000}"/>
          </ac:spMkLst>
        </pc:spChg>
      </pc:sldChg>
      <pc:sldChg chg="modSp mod">
        <pc:chgData name="Ryan Shacklock" userId="2babf9f5-13dd-4c7f-b1a4-b303d329c579" providerId="ADAL" clId="{3FCCD2E6-38B1-45BC-956C-253F2DC9B84D}" dt="2026-07-06T16:37:13.384" v="38" actId="6549"/>
        <pc:sldMkLst>
          <pc:docMk/>
          <pc:sldMk cId="0" sldId="263"/>
        </pc:sldMkLst>
        <pc:spChg chg="mod">
          <ac:chgData name="Ryan Shacklock" userId="2babf9f5-13dd-4c7f-b1a4-b303d329c579" providerId="ADAL" clId="{3FCCD2E6-38B1-45BC-956C-253F2DC9B84D}" dt="2026-07-06T16:37:13.384" v="38" actId="6549"/>
          <ac:spMkLst>
            <pc:docMk/>
            <pc:sldMk cId="0" sldId="263"/>
            <ac:spMk id="5" creationId="{00000000-0000-0000-0000-000000000000}"/>
          </ac:spMkLst>
        </pc:spChg>
      </pc:sldChg>
      <pc:sldChg chg="modSp mod modCm">
        <pc:chgData name="Ryan Shacklock" userId="2babf9f5-13dd-4c7f-b1a4-b303d329c579" providerId="ADAL" clId="{3FCCD2E6-38B1-45BC-956C-253F2DC9B84D}" dt="2026-07-13T17:36:39.155" v="608" actId="255"/>
        <pc:sldMkLst>
          <pc:docMk/>
          <pc:sldMk cId="0" sldId="265"/>
        </pc:sldMkLst>
        <pc:spChg chg="mod">
          <ac:chgData name="Ryan Shacklock" userId="2babf9f5-13dd-4c7f-b1a4-b303d329c579" providerId="ADAL" clId="{3FCCD2E6-38B1-45BC-956C-253F2DC9B84D}" dt="2026-07-13T17:36:07.475" v="604" actId="14100"/>
          <ac:spMkLst>
            <pc:docMk/>
            <pc:sldMk cId="0" sldId="265"/>
            <ac:spMk id="31" creationId="{00000000-0000-0000-0000-000000000000}"/>
          </ac:spMkLst>
        </pc:spChg>
        <pc:spChg chg="mod">
          <ac:chgData name="Ryan Shacklock" userId="2babf9f5-13dd-4c7f-b1a4-b303d329c579" providerId="ADAL" clId="{3FCCD2E6-38B1-45BC-956C-253F2DC9B84D}" dt="2026-07-13T17:36:39.155" v="608" actId="255"/>
          <ac:spMkLst>
            <pc:docMk/>
            <pc:sldMk cId="0" sldId="265"/>
            <ac:spMk id="34" creationId="{00000000-0000-0000-0000-000000000000}"/>
          </ac:spMkLst>
        </pc:spChg>
        <pc:extLst>
          <p:ext xmlns:p="http://schemas.openxmlformats.org/presentationml/2006/main" uri="{D6D511B9-2390-475A-947B-AFAB55BFBCF1}">
            <pc226:cmChg xmlns:pc226="http://schemas.microsoft.com/office/powerpoint/2022/06/main/command" chg="mod">
              <pc226:chgData name="Ryan Shacklock" userId="2babf9f5-13dd-4c7f-b1a4-b303d329c579" providerId="ADAL" clId="{3FCCD2E6-38B1-45BC-956C-253F2DC9B84D}" dt="2026-07-13T17:36:26.760" v="607" actId="6549"/>
              <pc2:cmMkLst xmlns:pc2="http://schemas.microsoft.com/office/powerpoint/2019/9/main/command">
                <pc:docMk/>
                <pc:sldMk cId="0" sldId="265"/>
                <pc2:cmMk id="{356BC1CF-9A53-429C-837A-C344C67CA0D8}"/>
              </pc2:cmMkLst>
            </pc226:cmChg>
          </p:ext>
        </pc:extLst>
      </pc:sldChg>
      <pc:sldChg chg="modSp mod">
        <pc:chgData name="Ryan Shacklock" userId="2babf9f5-13dd-4c7f-b1a4-b303d329c579" providerId="ADAL" clId="{3FCCD2E6-38B1-45BC-956C-253F2DC9B84D}" dt="2026-07-13T18:03:22.396" v="622" actId="20577"/>
        <pc:sldMkLst>
          <pc:docMk/>
          <pc:sldMk cId="0" sldId="266"/>
        </pc:sldMkLst>
        <pc:spChg chg="mod">
          <ac:chgData name="Ryan Shacklock" userId="2babf9f5-13dd-4c7f-b1a4-b303d329c579" providerId="ADAL" clId="{3FCCD2E6-38B1-45BC-956C-253F2DC9B84D}" dt="2026-07-06T16:38:03.911" v="49" actId="20577"/>
          <ac:spMkLst>
            <pc:docMk/>
            <pc:sldMk cId="0" sldId="266"/>
            <ac:spMk id="5" creationId="{00000000-0000-0000-0000-000000000000}"/>
          </ac:spMkLst>
        </pc:spChg>
        <pc:spChg chg="mod">
          <ac:chgData name="Ryan Shacklock" userId="2babf9f5-13dd-4c7f-b1a4-b303d329c579" providerId="ADAL" clId="{3FCCD2E6-38B1-45BC-956C-253F2DC9B84D}" dt="2026-07-13T18:03:22.396" v="622" actId="20577"/>
          <ac:spMkLst>
            <pc:docMk/>
            <pc:sldMk cId="0" sldId="266"/>
            <ac:spMk id="9" creationId="{00000000-0000-0000-0000-000000000000}"/>
          </ac:spMkLst>
        </pc:spChg>
        <pc:spChg chg="mod">
          <ac:chgData name="Ryan Shacklock" userId="2babf9f5-13dd-4c7f-b1a4-b303d329c579" providerId="ADAL" clId="{3FCCD2E6-38B1-45BC-956C-253F2DC9B84D}" dt="2026-07-13T17:49:44.930" v="620" actId="26606"/>
          <ac:spMkLst>
            <pc:docMk/>
            <pc:sldMk cId="0" sldId="266"/>
            <ac:spMk id="13" creationId="{00000000-0000-0000-0000-000000000000}"/>
          </ac:spMkLst>
        </pc:spChg>
        <pc:spChg chg="mod">
          <ac:chgData name="Ryan Shacklock" userId="2babf9f5-13dd-4c7f-b1a4-b303d329c579" providerId="ADAL" clId="{3FCCD2E6-38B1-45BC-956C-253F2DC9B84D}" dt="2026-07-13T17:49:44.930" v="620" actId="26606"/>
          <ac:spMkLst>
            <pc:docMk/>
            <pc:sldMk cId="0" sldId="266"/>
            <ac:spMk id="17" creationId="{00000000-0000-0000-0000-000000000000}"/>
          </ac:spMkLst>
        </pc:spChg>
        <pc:spChg chg="mod">
          <ac:chgData name="Ryan Shacklock" userId="2babf9f5-13dd-4c7f-b1a4-b303d329c579" providerId="ADAL" clId="{3FCCD2E6-38B1-45BC-956C-253F2DC9B84D}" dt="2026-07-13T17:49:44.930" v="620" actId="26606"/>
          <ac:spMkLst>
            <pc:docMk/>
            <pc:sldMk cId="0" sldId="266"/>
            <ac:spMk id="21" creationId="{00000000-0000-0000-0000-000000000000}"/>
          </ac:spMkLst>
        </pc:spChg>
      </pc:sldChg>
      <pc:sldChg chg="modSp mod">
        <pc:chgData name="Ryan Shacklock" userId="2babf9f5-13dd-4c7f-b1a4-b303d329c579" providerId="ADAL" clId="{3FCCD2E6-38B1-45BC-956C-253F2DC9B84D}" dt="2026-07-13T17:49:44.930" v="620" actId="26606"/>
        <pc:sldMkLst>
          <pc:docMk/>
          <pc:sldMk cId="0" sldId="267"/>
        </pc:sldMkLst>
        <pc:spChg chg="mod">
          <ac:chgData name="Ryan Shacklock" userId="2babf9f5-13dd-4c7f-b1a4-b303d329c579" providerId="ADAL" clId="{3FCCD2E6-38B1-45BC-956C-253F2DC9B84D}" dt="2026-07-13T17:49:44.930" v="620" actId="26606"/>
          <ac:spMkLst>
            <pc:docMk/>
            <pc:sldMk cId="0" sldId="267"/>
            <ac:spMk id="9" creationId="{00000000-0000-0000-0000-000000000000}"/>
          </ac:spMkLst>
        </pc:spChg>
        <pc:spChg chg="mod">
          <ac:chgData name="Ryan Shacklock" userId="2babf9f5-13dd-4c7f-b1a4-b303d329c579" providerId="ADAL" clId="{3FCCD2E6-38B1-45BC-956C-253F2DC9B84D}" dt="2026-07-13T17:49:44.930" v="620" actId="26606"/>
          <ac:spMkLst>
            <pc:docMk/>
            <pc:sldMk cId="0" sldId="267"/>
            <ac:spMk id="13" creationId="{00000000-0000-0000-0000-000000000000}"/>
          </ac:spMkLst>
        </pc:spChg>
        <pc:spChg chg="mod">
          <ac:chgData name="Ryan Shacklock" userId="2babf9f5-13dd-4c7f-b1a4-b303d329c579" providerId="ADAL" clId="{3FCCD2E6-38B1-45BC-956C-253F2DC9B84D}" dt="2026-07-13T17:49:44.930" v="620" actId="26606"/>
          <ac:spMkLst>
            <pc:docMk/>
            <pc:sldMk cId="0" sldId="267"/>
            <ac:spMk id="17" creationId="{00000000-0000-0000-0000-000000000000}"/>
          </ac:spMkLst>
        </pc:spChg>
        <pc:spChg chg="mod">
          <ac:chgData name="Ryan Shacklock" userId="2babf9f5-13dd-4c7f-b1a4-b303d329c579" providerId="ADAL" clId="{3FCCD2E6-38B1-45BC-956C-253F2DC9B84D}" dt="2026-07-13T17:49:44.930" v="620" actId="26606"/>
          <ac:spMkLst>
            <pc:docMk/>
            <pc:sldMk cId="0" sldId="267"/>
            <ac:spMk id="21" creationId="{00000000-0000-0000-0000-000000000000}"/>
          </ac:spMkLst>
        </pc:spChg>
        <pc:spChg chg="mod">
          <ac:chgData name="Ryan Shacklock" userId="2babf9f5-13dd-4c7f-b1a4-b303d329c579" providerId="ADAL" clId="{3FCCD2E6-38B1-45BC-956C-253F2DC9B84D}" dt="2026-07-06T16:39:45.734" v="95" actId="403"/>
          <ac:spMkLst>
            <pc:docMk/>
            <pc:sldMk cId="0" sldId="267"/>
            <ac:spMk id="23" creationId="{00000000-0000-0000-0000-000000000000}"/>
          </ac:spMkLst>
        </pc:spChg>
        <pc:spChg chg="mod">
          <ac:chgData name="Ryan Shacklock" userId="2babf9f5-13dd-4c7f-b1a4-b303d329c579" providerId="ADAL" clId="{3FCCD2E6-38B1-45BC-956C-253F2DC9B84D}" dt="2026-07-06T16:43:08.657" v="96" actId="26606"/>
          <ac:spMkLst>
            <pc:docMk/>
            <pc:sldMk cId="0" sldId="267"/>
            <ac:spMk id="24" creationId="{00000000-0000-0000-0000-000000000000}"/>
          </ac:spMkLst>
        </pc:spChg>
        <pc:spChg chg="mod">
          <ac:chgData name="Ryan Shacklock" userId="2babf9f5-13dd-4c7f-b1a4-b303d329c579" providerId="ADAL" clId="{3FCCD2E6-38B1-45BC-956C-253F2DC9B84D}" dt="2026-07-06T16:43:08.657" v="96" actId="26606"/>
          <ac:spMkLst>
            <pc:docMk/>
            <pc:sldMk cId="0" sldId="267"/>
            <ac:spMk id="25" creationId="{00000000-0000-0000-0000-000000000000}"/>
          </ac:spMkLst>
        </pc:spChg>
        <pc:spChg chg="mod">
          <ac:chgData name="Ryan Shacklock" userId="2babf9f5-13dd-4c7f-b1a4-b303d329c579" providerId="ADAL" clId="{3FCCD2E6-38B1-45BC-956C-253F2DC9B84D}" dt="2026-07-06T16:43:08.657" v="96" actId="26606"/>
          <ac:spMkLst>
            <pc:docMk/>
            <pc:sldMk cId="0" sldId="267"/>
            <ac:spMk id="26" creationId="{00000000-0000-0000-0000-000000000000}"/>
          </ac:spMkLst>
        </pc:spChg>
      </pc:sldChg>
      <pc:sldChg chg="modSp mod">
        <pc:chgData name="Ryan Shacklock" userId="2babf9f5-13dd-4c7f-b1a4-b303d329c579" providerId="ADAL" clId="{3FCCD2E6-38B1-45BC-956C-253F2DC9B84D}" dt="2026-07-13T18:11:40.981" v="659" actId="14100"/>
        <pc:sldMkLst>
          <pc:docMk/>
          <pc:sldMk cId="0" sldId="268"/>
        </pc:sldMkLst>
        <pc:spChg chg="mod">
          <ac:chgData name="Ryan Shacklock" userId="2babf9f5-13dd-4c7f-b1a4-b303d329c579" providerId="ADAL" clId="{3FCCD2E6-38B1-45BC-956C-253F2DC9B84D}" dt="2026-07-13T18:11:40.981" v="659" actId="14100"/>
          <ac:spMkLst>
            <pc:docMk/>
            <pc:sldMk cId="0" sldId="268"/>
            <ac:spMk id="19" creationId="{00000000-0000-0000-0000-000000000000}"/>
          </ac:spMkLst>
        </pc:spChg>
      </pc:sldChg>
      <pc:sldChg chg="modSp mod">
        <pc:chgData name="Ryan Shacklock" userId="2babf9f5-13dd-4c7f-b1a4-b303d329c579" providerId="ADAL" clId="{3FCCD2E6-38B1-45BC-956C-253F2DC9B84D}" dt="2026-07-13T17:49:44.930" v="620" actId="26606"/>
        <pc:sldMkLst>
          <pc:docMk/>
          <pc:sldMk cId="0" sldId="269"/>
        </pc:sldMkLst>
        <pc:spChg chg="mod">
          <ac:chgData name="Ryan Shacklock" userId="2babf9f5-13dd-4c7f-b1a4-b303d329c579" providerId="ADAL" clId="{3FCCD2E6-38B1-45BC-956C-253F2DC9B84D}" dt="2026-07-13T17:49:44.930" v="620" actId="26606"/>
          <ac:spMkLst>
            <pc:docMk/>
            <pc:sldMk cId="0" sldId="269"/>
            <ac:spMk id="9" creationId="{00000000-0000-0000-0000-000000000000}"/>
          </ac:spMkLst>
        </pc:spChg>
        <pc:spChg chg="mod">
          <ac:chgData name="Ryan Shacklock" userId="2babf9f5-13dd-4c7f-b1a4-b303d329c579" providerId="ADAL" clId="{3FCCD2E6-38B1-45BC-956C-253F2DC9B84D}" dt="2026-07-13T17:49:44.930" v="620" actId="26606"/>
          <ac:spMkLst>
            <pc:docMk/>
            <pc:sldMk cId="0" sldId="269"/>
            <ac:spMk id="13" creationId="{00000000-0000-0000-0000-000000000000}"/>
          </ac:spMkLst>
        </pc:spChg>
        <pc:spChg chg="mod">
          <ac:chgData name="Ryan Shacklock" userId="2babf9f5-13dd-4c7f-b1a4-b303d329c579" providerId="ADAL" clId="{3FCCD2E6-38B1-45BC-956C-253F2DC9B84D}" dt="2026-07-13T17:49:44.930" v="620" actId="26606"/>
          <ac:spMkLst>
            <pc:docMk/>
            <pc:sldMk cId="0" sldId="269"/>
            <ac:spMk id="17" creationId="{00000000-0000-0000-0000-000000000000}"/>
          </ac:spMkLst>
        </pc:spChg>
        <pc:spChg chg="mod">
          <ac:chgData name="Ryan Shacklock" userId="2babf9f5-13dd-4c7f-b1a4-b303d329c579" providerId="ADAL" clId="{3FCCD2E6-38B1-45BC-956C-253F2DC9B84D}" dt="2026-07-13T17:49:44.930" v="620" actId="26606"/>
          <ac:spMkLst>
            <pc:docMk/>
            <pc:sldMk cId="0" sldId="269"/>
            <ac:spMk id="21" creationId="{00000000-0000-0000-0000-000000000000}"/>
          </ac:spMkLst>
        </pc:spChg>
      </pc:sldChg>
      <pc:sldChg chg="modSp mod">
        <pc:chgData name="Ryan Shacklock" userId="2babf9f5-13dd-4c7f-b1a4-b303d329c579" providerId="ADAL" clId="{3FCCD2E6-38B1-45BC-956C-253F2DC9B84D}" dt="2026-07-06T21:11:27.936" v="212" actId="6549"/>
        <pc:sldMkLst>
          <pc:docMk/>
          <pc:sldMk cId="0" sldId="270"/>
        </pc:sldMkLst>
        <pc:spChg chg="mod">
          <ac:chgData name="Ryan Shacklock" userId="2babf9f5-13dd-4c7f-b1a4-b303d329c579" providerId="ADAL" clId="{3FCCD2E6-38B1-45BC-956C-253F2DC9B84D}" dt="2026-07-06T21:11:27.936" v="212" actId="6549"/>
          <ac:spMkLst>
            <pc:docMk/>
            <pc:sldMk cId="0" sldId="270"/>
            <ac:spMk id="25" creationId="{00000000-0000-0000-0000-000000000000}"/>
          </ac:spMkLst>
        </pc:spChg>
      </pc:sldChg>
      <pc:sldChg chg="addSp modSp mod">
        <pc:chgData name="Ryan Shacklock" userId="2babf9f5-13dd-4c7f-b1a4-b303d329c579" providerId="ADAL" clId="{3FCCD2E6-38B1-45BC-956C-253F2DC9B84D}" dt="2026-07-13T18:05:19.773" v="647" actId="1037"/>
        <pc:sldMkLst>
          <pc:docMk/>
          <pc:sldMk cId="0" sldId="272"/>
        </pc:sldMkLst>
        <pc:spChg chg="mod">
          <ac:chgData name="Ryan Shacklock" userId="2babf9f5-13dd-4c7f-b1a4-b303d329c579" providerId="ADAL" clId="{3FCCD2E6-38B1-45BC-956C-253F2DC9B84D}" dt="2026-07-06T21:33:59.476" v="394" actId="26606"/>
          <ac:spMkLst>
            <pc:docMk/>
            <pc:sldMk cId="0" sldId="272"/>
            <ac:spMk id="4" creationId="{00000000-0000-0000-0000-000000000000}"/>
          </ac:spMkLst>
        </pc:spChg>
        <pc:spChg chg="mod">
          <ac:chgData name="Ryan Shacklock" userId="2babf9f5-13dd-4c7f-b1a4-b303d329c579" providerId="ADAL" clId="{3FCCD2E6-38B1-45BC-956C-253F2DC9B84D}" dt="2026-07-06T21:34:19.296" v="404" actId="1035"/>
          <ac:spMkLst>
            <pc:docMk/>
            <pc:sldMk cId="0" sldId="272"/>
            <ac:spMk id="6" creationId="{00000000-0000-0000-0000-000000000000}"/>
          </ac:spMkLst>
        </pc:spChg>
        <pc:spChg chg="mod">
          <ac:chgData name="Ryan Shacklock" userId="2babf9f5-13dd-4c7f-b1a4-b303d329c579" providerId="ADAL" clId="{3FCCD2E6-38B1-45BC-956C-253F2DC9B84D}" dt="2026-07-06T21:34:19.296" v="404" actId="1035"/>
          <ac:spMkLst>
            <pc:docMk/>
            <pc:sldMk cId="0" sldId="272"/>
            <ac:spMk id="7" creationId="{00000000-0000-0000-0000-000000000000}"/>
          </ac:spMkLst>
        </pc:spChg>
        <pc:spChg chg="mod">
          <ac:chgData name="Ryan Shacklock" userId="2babf9f5-13dd-4c7f-b1a4-b303d329c579" providerId="ADAL" clId="{3FCCD2E6-38B1-45BC-956C-253F2DC9B84D}" dt="2026-07-06T21:34:19.296" v="404" actId="1035"/>
          <ac:spMkLst>
            <pc:docMk/>
            <pc:sldMk cId="0" sldId="272"/>
            <ac:spMk id="8" creationId="{00000000-0000-0000-0000-000000000000}"/>
          </ac:spMkLst>
        </pc:spChg>
        <pc:spChg chg="mod">
          <ac:chgData name="Ryan Shacklock" userId="2babf9f5-13dd-4c7f-b1a4-b303d329c579" providerId="ADAL" clId="{3FCCD2E6-38B1-45BC-956C-253F2DC9B84D}" dt="2026-07-13T18:05:19.773" v="647" actId="1037"/>
          <ac:spMkLst>
            <pc:docMk/>
            <pc:sldMk cId="0" sldId="272"/>
            <ac:spMk id="9" creationId="{00000000-0000-0000-0000-000000000000}"/>
          </ac:spMkLst>
        </pc:spChg>
        <pc:spChg chg="mod">
          <ac:chgData name="Ryan Shacklock" userId="2babf9f5-13dd-4c7f-b1a4-b303d329c579" providerId="ADAL" clId="{3FCCD2E6-38B1-45BC-956C-253F2DC9B84D}" dt="2026-07-06T21:35:09.710" v="449" actId="20577"/>
          <ac:spMkLst>
            <pc:docMk/>
            <pc:sldMk cId="0" sldId="272"/>
            <ac:spMk id="12" creationId="{00000000-0000-0000-0000-000000000000}"/>
          </ac:spMkLst>
        </pc:spChg>
        <pc:spChg chg="mod">
          <ac:chgData name="Ryan Shacklock" userId="2babf9f5-13dd-4c7f-b1a4-b303d329c579" providerId="ADAL" clId="{3FCCD2E6-38B1-45BC-956C-253F2DC9B84D}" dt="2026-07-13T18:05:19.773" v="647" actId="1037"/>
          <ac:spMkLst>
            <pc:docMk/>
            <pc:sldMk cId="0" sldId="272"/>
            <ac:spMk id="13" creationId="{00000000-0000-0000-0000-000000000000}"/>
          </ac:spMkLst>
        </pc:spChg>
        <pc:spChg chg="mod">
          <ac:chgData name="Ryan Shacklock" userId="2babf9f5-13dd-4c7f-b1a4-b303d329c579" providerId="ADAL" clId="{3FCCD2E6-38B1-45BC-956C-253F2DC9B84D}" dt="2026-07-06T21:34:19.296" v="404" actId="1035"/>
          <ac:spMkLst>
            <pc:docMk/>
            <pc:sldMk cId="0" sldId="272"/>
            <ac:spMk id="14" creationId="{00000000-0000-0000-0000-000000000000}"/>
          </ac:spMkLst>
        </pc:spChg>
        <pc:spChg chg="mod">
          <ac:chgData name="Ryan Shacklock" userId="2babf9f5-13dd-4c7f-b1a4-b303d329c579" providerId="ADAL" clId="{3FCCD2E6-38B1-45BC-956C-253F2DC9B84D}" dt="2026-07-06T21:34:19.296" v="404" actId="1035"/>
          <ac:spMkLst>
            <pc:docMk/>
            <pc:sldMk cId="0" sldId="272"/>
            <ac:spMk id="15" creationId="{00000000-0000-0000-0000-000000000000}"/>
          </ac:spMkLst>
        </pc:spChg>
        <pc:spChg chg="mod">
          <ac:chgData name="Ryan Shacklock" userId="2babf9f5-13dd-4c7f-b1a4-b303d329c579" providerId="ADAL" clId="{3FCCD2E6-38B1-45BC-956C-253F2DC9B84D}" dt="2026-07-13T18:05:19.773" v="647" actId="1037"/>
          <ac:spMkLst>
            <pc:docMk/>
            <pc:sldMk cId="0" sldId="272"/>
            <ac:spMk id="17" creationId="{00000000-0000-0000-0000-000000000000}"/>
          </ac:spMkLst>
        </pc:spChg>
        <pc:spChg chg="mod">
          <ac:chgData name="Ryan Shacklock" userId="2babf9f5-13dd-4c7f-b1a4-b303d329c579" providerId="ADAL" clId="{3FCCD2E6-38B1-45BC-956C-253F2DC9B84D}" dt="2026-07-06T21:34:19.296" v="404" actId="1035"/>
          <ac:spMkLst>
            <pc:docMk/>
            <pc:sldMk cId="0" sldId="272"/>
            <ac:spMk id="19" creationId="{00000000-0000-0000-0000-000000000000}"/>
          </ac:spMkLst>
        </pc:spChg>
        <pc:spChg chg="mod">
          <ac:chgData name="Ryan Shacklock" userId="2babf9f5-13dd-4c7f-b1a4-b303d329c579" providerId="ADAL" clId="{3FCCD2E6-38B1-45BC-956C-253F2DC9B84D}" dt="2026-07-13T18:05:19.773" v="647" actId="1037"/>
          <ac:spMkLst>
            <pc:docMk/>
            <pc:sldMk cId="0" sldId="272"/>
            <ac:spMk id="21" creationId="{00000000-0000-0000-0000-000000000000}"/>
          </ac:spMkLst>
        </pc:spChg>
        <pc:spChg chg="mod">
          <ac:chgData name="Ryan Shacklock" userId="2babf9f5-13dd-4c7f-b1a4-b303d329c579" providerId="ADAL" clId="{3FCCD2E6-38B1-45BC-956C-253F2DC9B84D}" dt="2026-07-06T21:34:19.296" v="404" actId="1035"/>
          <ac:spMkLst>
            <pc:docMk/>
            <pc:sldMk cId="0" sldId="272"/>
            <ac:spMk id="24" creationId="{00000000-0000-0000-0000-000000000000}"/>
          </ac:spMkLst>
        </pc:spChg>
        <pc:spChg chg="mod">
          <ac:chgData name="Ryan Shacklock" userId="2babf9f5-13dd-4c7f-b1a4-b303d329c579" providerId="ADAL" clId="{3FCCD2E6-38B1-45BC-956C-253F2DC9B84D}" dt="2026-07-13T18:05:19.773" v="647" actId="1037"/>
          <ac:spMkLst>
            <pc:docMk/>
            <pc:sldMk cId="0" sldId="272"/>
            <ac:spMk id="25" creationId="{00000000-0000-0000-0000-000000000000}"/>
          </ac:spMkLst>
        </pc:spChg>
        <pc:spChg chg="mod">
          <ac:chgData name="Ryan Shacklock" userId="2babf9f5-13dd-4c7f-b1a4-b303d329c579" providerId="ADAL" clId="{3FCCD2E6-38B1-45BC-956C-253F2DC9B84D}" dt="2026-07-06T21:34:34.196" v="428" actId="404"/>
          <ac:spMkLst>
            <pc:docMk/>
            <pc:sldMk cId="0" sldId="272"/>
            <ac:spMk id="28" creationId="{D070F09B-CAA9-20D0-03E9-3DFA8DE3D97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CC2F7A-5C40-4A7B-B0C6-6D52A6A7CA5A}" type="datetimeFigureOut">
              <a:rPr lang="en-CA" smtClean="0"/>
              <a:t>2026-07-13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46B5DE-697D-4BB1-A46E-021D2CACDDAA}" type="slidenum">
              <a:rPr lang="en-CA" smtClean="0"/>
              <a:t>‹#›</a:t>
            </a:fld>
            <a:endParaRPr lang="en-CA"/>
          </a:p>
        </p:txBody>
      </p:sp>
    </p:spTree>
    <p:extLst>
      <p:ext uri="{BB962C8B-B14F-4D97-AF65-F5344CB8AC3E}">
        <p14:creationId xmlns:p14="http://schemas.microsoft.com/office/powerpoint/2010/main" val="2751976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A246B5DE-697D-4BB1-A46E-021D2CACDDAA}" type="slidenum">
              <a:rPr lang="en-CA" smtClean="0"/>
              <a:t>3</a:t>
            </a:fld>
            <a:endParaRPr lang="en-CA"/>
          </a:p>
        </p:txBody>
      </p:sp>
    </p:spTree>
    <p:extLst>
      <p:ext uri="{BB962C8B-B14F-4D97-AF65-F5344CB8AC3E}">
        <p14:creationId xmlns:p14="http://schemas.microsoft.com/office/powerpoint/2010/main" val="3944203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3" name="TextBox 2"/>
          <p:cNvSpPr txBox="1"/>
          <p:nvPr/>
        </p:nvSpPr>
        <p:spPr>
          <a:xfrm>
            <a:off x="640080" y="1828800"/>
            <a:ext cx="10515600" cy="1463040"/>
          </a:xfrm>
          <a:prstGeom prst="rect">
            <a:avLst/>
          </a:prstGeom>
          <a:noFill/>
        </p:spPr>
        <p:txBody>
          <a:bodyPr wrap="square" lIns="0" tIns="0" rIns="0" bIns="0" anchor="t">
            <a:noAutofit/>
          </a:bodyPr>
          <a:lstStyle/>
          <a:p>
            <a:pPr algn="l">
              <a:lnSpc>
                <a:spcPct val="120000"/>
              </a:lnSpc>
            </a:pPr>
            <a:r>
              <a:rPr sz="11000" b="1" i="0">
                <a:solidFill>
                  <a:srgbClr val="E8E4D8"/>
                </a:solidFill>
                <a:latin typeface="Calibri"/>
              </a:rPr>
              <a:t>Zentek.</a:t>
            </a:r>
          </a:p>
        </p:txBody>
      </p:sp>
      <p:sp>
        <p:nvSpPr>
          <p:cNvPr id="4" name="TextBox 3"/>
          <p:cNvSpPr txBox="1"/>
          <p:nvPr/>
        </p:nvSpPr>
        <p:spPr>
          <a:xfrm>
            <a:off x="640080" y="3383280"/>
            <a:ext cx="10972800" cy="64008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Advanced materials.</a:t>
            </a:r>
          </a:p>
        </p:txBody>
      </p:sp>
      <p:sp>
        <p:nvSpPr>
          <p:cNvPr id="5" name="TextBox 4"/>
          <p:cNvSpPr txBox="1"/>
          <p:nvPr/>
        </p:nvSpPr>
        <p:spPr>
          <a:xfrm>
            <a:off x="640080" y="4023360"/>
            <a:ext cx="10972800" cy="640080"/>
          </a:xfrm>
          <a:prstGeom prst="rect">
            <a:avLst/>
          </a:prstGeom>
          <a:noFill/>
        </p:spPr>
        <p:txBody>
          <a:bodyPr wrap="square" lIns="0" tIns="0" rIns="0" bIns="0" anchor="t">
            <a:noAutofit/>
          </a:bodyPr>
          <a:lstStyle/>
          <a:p>
            <a:pPr algn="l">
              <a:lnSpc>
                <a:spcPct val="120000"/>
              </a:lnSpc>
            </a:pPr>
            <a:r>
              <a:rPr sz="3600" b="0" i="1">
                <a:solidFill>
                  <a:srgbClr val="9A978E"/>
                </a:solidFill>
                <a:latin typeface="Calibri"/>
              </a:rPr>
              <a:t>Developed on demand.</a:t>
            </a:r>
          </a:p>
        </p:txBody>
      </p:sp>
      <p:sp>
        <p:nvSpPr>
          <p:cNvPr id="6" name="TextBox 5"/>
          <p:cNvSpPr txBox="1"/>
          <p:nvPr/>
        </p:nvSpPr>
        <p:spPr>
          <a:xfrm>
            <a:off x="640080" y="5074920"/>
            <a:ext cx="10972800" cy="365760"/>
          </a:xfrm>
          <a:prstGeom prst="rect">
            <a:avLst/>
          </a:prstGeom>
          <a:noFill/>
        </p:spPr>
        <p:txBody>
          <a:bodyPr wrap="square" lIns="0" tIns="0" rIns="0" bIns="0" anchor="t">
            <a:noAutofit/>
          </a:bodyPr>
          <a:lstStyle/>
          <a:p>
            <a:pPr algn="l">
              <a:lnSpc>
                <a:spcPct val="120000"/>
              </a:lnSpc>
            </a:pPr>
            <a:r>
              <a:rPr sz="1400" b="0" i="0">
                <a:solidFill>
                  <a:srgbClr val="E8E4D8"/>
                </a:solidFill>
                <a:latin typeface="Calibri"/>
              </a:rPr>
              <a:t>One model. Three platforms. One deep science foundation.</a:t>
            </a:r>
          </a:p>
        </p:txBody>
      </p:sp>
      <p:sp>
        <p:nvSpPr>
          <p:cNvPr id="7" name="TextBox 6"/>
          <p:cNvSpPr txBox="1"/>
          <p:nvPr/>
        </p:nvSpPr>
        <p:spPr>
          <a:xfrm>
            <a:off x="640080" y="5577840"/>
            <a:ext cx="7315200" cy="274320"/>
          </a:xfrm>
          <a:prstGeom prst="rect">
            <a:avLst/>
          </a:prstGeom>
          <a:noFill/>
        </p:spPr>
        <p:txBody>
          <a:bodyPr wrap="square" lIns="0" tIns="0" rIns="0" bIns="0" anchor="t">
            <a:noAutofit/>
          </a:bodyPr>
          <a:lstStyle/>
          <a:p>
            <a:pPr algn="l">
              <a:lnSpc>
                <a:spcPct val="120000"/>
              </a:lnSpc>
            </a:pPr>
            <a:r>
              <a:rPr sz="900" b="0" i="0" spc="300">
                <a:solidFill>
                  <a:srgbClr val="9A978E"/>
                </a:solidFill>
                <a:latin typeface="Consolas"/>
              </a:rPr>
              <a:t>CORPORATE INVESTOR PRESENTATION   ·   </a:t>
            </a:r>
            <a:r>
              <a:rPr lang="en-CA" sz="900" b="0" i="0" spc="300">
                <a:solidFill>
                  <a:srgbClr val="9A978E"/>
                </a:solidFill>
                <a:latin typeface="Consolas"/>
              </a:rPr>
              <a:t>July</a:t>
            </a:r>
            <a:r>
              <a:rPr sz="900" b="0" i="0" spc="300">
                <a:solidFill>
                  <a:srgbClr val="9A978E"/>
                </a:solidFill>
                <a:latin typeface="Consolas"/>
              </a:rPr>
              <a:t> 2026</a:t>
            </a:r>
          </a:p>
        </p:txBody>
      </p:sp>
      <p:sp>
        <p:nvSpPr>
          <p:cNvPr id="8" name="Rectangle 7"/>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5FE8B4"/>
                </a:solidFill>
                <a:latin typeface="Consolas"/>
              </a:rPr>
              <a:t>SUMMER 2026 PEA</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An uncommon study.</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sz="2200" b="0" i="1">
                <a:solidFill>
                  <a:srgbClr val="9A978E"/>
                </a:solidFill>
                <a:latin typeface="Calibri"/>
              </a:rPr>
              <a:t>Built in parallel by independent partners.</a:t>
            </a:r>
          </a:p>
        </p:txBody>
      </p:sp>
      <p:sp>
        <p:nvSpPr>
          <p:cNvPr id="5" name="TextBox 4"/>
          <p:cNvSpPr txBox="1"/>
          <p:nvPr/>
        </p:nvSpPr>
        <p:spPr>
          <a:xfrm>
            <a:off x="640080" y="2331720"/>
            <a:ext cx="10911535" cy="868680"/>
          </a:xfrm>
          <a:prstGeom prst="rect">
            <a:avLst/>
          </a:prstGeom>
          <a:noFill/>
        </p:spPr>
        <p:txBody>
          <a:bodyPr wrap="square" lIns="0" tIns="0" rIns="0" bIns="0" anchor="t">
            <a:noAutofit/>
          </a:bodyPr>
          <a:lstStyle/>
          <a:p>
            <a:pPr algn="l">
              <a:lnSpc>
                <a:spcPct val="140000"/>
              </a:lnSpc>
            </a:pPr>
            <a:r>
              <a:rPr sz="1200" b="0" i="0">
                <a:solidFill>
                  <a:srgbClr val="E8E4D8"/>
                </a:solidFill>
                <a:latin typeface="Calibri"/>
              </a:rPr>
              <a:t>Most PEAs rely on a single engineering firm and internal assumptions for product specification, market pricing, and environmental work. The Albany Summer 2026 PEA arrives substantiated across each of these critical inputs by independent partners on day one.</a:t>
            </a:r>
          </a:p>
        </p:txBody>
      </p:sp>
      <p:sp>
        <p:nvSpPr>
          <p:cNvPr id="6" name="Rectangle 5"/>
          <p:cNvSpPr/>
          <p:nvPr/>
        </p:nvSpPr>
        <p:spPr>
          <a:xfrm>
            <a:off x="640080" y="3383280"/>
            <a:ext cx="2109155" cy="18288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383280"/>
            <a:ext cx="2109155"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640080" y="3977640"/>
            <a:ext cx="2109155" cy="457200"/>
          </a:xfrm>
          <a:prstGeom prst="rect">
            <a:avLst/>
          </a:prstGeom>
          <a:noFill/>
        </p:spPr>
        <p:txBody>
          <a:bodyPr wrap="square" lIns="0" tIns="0" rIns="0" bIns="0" anchor="t">
            <a:noAutofit/>
          </a:bodyPr>
          <a:lstStyle/>
          <a:p>
            <a:pPr algn="ctr">
              <a:lnSpc>
                <a:spcPct val="120000"/>
              </a:lnSpc>
            </a:pPr>
            <a:r>
              <a:rPr sz="2000" b="1" i="0">
                <a:solidFill>
                  <a:srgbClr val="E8E4D8"/>
                </a:solidFill>
                <a:latin typeface="Calibri"/>
              </a:rPr>
              <a:t>MICON</a:t>
            </a:r>
          </a:p>
        </p:txBody>
      </p:sp>
      <p:sp>
        <p:nvSpPr>
          <p:cNvPr id="10" name="TextBox 9"/>
          <p:cNvSpPr txBox="1"/>
          <p:nvPr/>
        </p:nvSpPr>
        <p:spPr>
          <a:xfrm>
            <a:off x="731520" y="4480560"/>
            <a:ext cx="1926275" cy="640080"/>
          </a:xfrm>
          <a:prstGeom prst="rect">
            <a:avLst/>
          </a:prstGeom>
          <a:noFill/>
        </p:spPr>
        <p:txBody>
          <a:bodyPr wrap="square" lIns="0" tIns="0" rIns="0" bIns="0" anchor="t">
            <a:noAutofit/>
          </a:bodyPr>
          <a:lstStyle/>
          <a:p>
            <a:pPr algn="ctr">
              <a:lnSpc>
                <a:spcPct val="130000"/>
              </a:lnSpc>
            </a:pPr>
            <a:r>
              <a:rPr sz="900" b="0" i="0">
                <a:solidFill>
                  <a:srgbClr val="9A978E"/>
                </a:solidFill>
                <a:latin typeface="Calibri"/>
              </a:rPr>
              <a:t>NI 43-101 PEA Lead</a:t>
            </a:r>
          </a:p>
        </p:txBody>
      </p:sp>
      <p:sp>
        <p:nvSpPr>
          <p:cNvPr id="11" name="Rectangle 10"/>
          <p:cNvSpPr/>
          <p:nvPr/>
        </p:nvSpPr>
        <p:spPr>
          <a:xfrm>
            <a:off x="2840675" y="3383280"/>
            <a:ext cx="2109155" cy="18288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2840675" y="3383280"/>
            <a:ext cx="2109155"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2840675" y="3977640"/>
            <a:ext cx="2109155" cy="457200"/>
          </a:xfrm>
          <a:prstGeom prst="rect">
            <a:avLst/>
          </a:prstGeom>
          <a:noFill/>
        </p:spPr>
        <p:txBody>
          <a:bodyPr wrap="square" lIns="0" tIns="0" rIns="0" bIns="0" anchor="t">
            <a:noAutofit/>
          </a:bodyPr>
          <a:lstStyle/>
          <a:p>
            <a:pPr algn="ctr">
              <a:lnSpc>
                <a:spcPct val="120000"/>
              </a:lnSpc>
            </a:pPr>
            <a:r>
              <a:rPr sz="2000" b="1" i="0">
                <a:solidFill>
                  <a:srgbClr val="E8E4D8"/>
                </a:solidFill>
                <a:latin typeface="Calibri"/>
              </a:rPr>
              <a:t>APPECO</a:t>
            </a:r>
          </a:p>
        </p:txBody>
      </p:sp>
      <p:sp>
        <p:nvSpPr>
          <p:cNvPr id="15" name="TextBox 14"/>
          <p:cNvSpPr txBox="1"/>
          <p:nvPr/>
        </p:nvSpPr>
        <p:spPr>
          <a:xfrm>
            <a:off x="2932115" y="4480560"/>
            <a:ext cx="1926275" cy="640080"/>
          </a:xfrm>
          <a:prstGeom prst="rect">
            <a:avLst/>
          </a:prstGeom>
          <a:noFill/>
        </p:spPr>
        <p:txBody>
          <a:bodyPr wrap="square" lIns="0" tIns="0" rIns="0" bIns="0" anchor="t">
            <a:noAutofit/>
          </a:bodyPr>
          <a:lstStyle/>
          <a:p>
            <a:pPr algn="ctr">
              <a:lnSpc>
                <a:spcPct val="130000"/>
              </a:lnSpc>
            </a:pPr>
            <a:r>
              <a:rPr sz="900" b="0" i="0">
                <a:solidFill>
                  <a:srgbClr val="9A978E"/>
                </a:solidFill>
                <a:latin typeface="Calibri"/>
              </a:rPr>
              <a:t>Independent Market Pricing &amp; Demand</a:t>
            </a:r>
          </a:p>
        </p:txBody>
      </p:sp>
      <p:sp>
        <p:nvSpPr>
          <p:cNvPr id="16" name="Rectangle 15"/>
          <p:cNvSpPr/>
          <p:nvPr/>
        </p:nvSpPr>
        <p:spPr>
          <a:xfrm>
            <a:off x="5041270" y="3383280"/>
            <a:ext cx="2109155" cy="18288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5041270" y="3383280"/>
            <a:ext cx="2109155"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5041270" y="3977640"/>
            <a:ext cx="2109155" cy="457200"/>
          </a:xfrm>
          <a:prstGeom prst="rect">
            <a:avLst/>
          </a:prstGeom>
          <a:noFill/>
        </p:spPr>
        <p:txBody>
          <a:bodyPr wrap="square" lIns="0" tIns="0" rIns="0" bIns="0" anchor="t">
            <a:noAutofit/>
          </a:bodyPr>
          <a:lstStyle/>
          <a:p>
            <a:pPr algn="ctr">
              <a:lnSpc>
                <a:spcPct val="120000"/>
              </a:lnSpc>
            </a:pPr>
            <a:r>
              <a:rPr sz="2000" b="1" i="0">
                <a:solidFill>
                  <a:srgbClr val="E8E4D8"/>
                </a:solidFill>
                <a:latin typeface="Calibri"/>
              </a:rPr>
              <a:t>AETC</a:t>
            </a:r>
          </a:p>
        </p:txBody>
      </p:sp>
      <p:sp>
        <p:nvSpPr>
          <p:cNvPr id="20" name="TextBox 19"/>
          <p:cNvSpPr txBox="1"/>
          <p:nvPr/>
        </p:nvSpPr>
        <p:spPr>
          <a:xfrm>
            <a:off x="5132710" y="4480560"/>
            <a:ext cx="1926275" cy="640080"/>
          </a:xfrm>
          <a:prstGeom prst="rect">
            <a:avLst/>
          </a:prstGeom>
          <a:noFill/>
        </p:spPr>
        <p:txBody>
          <a:bodyPr wrap="square" lIns="0" tIns="0" rIns="0" bIns="0" anchor="t">
            <a:noAutofit/>
          </a:bodyPr>
          <a:lstStyle/>
          <a:p>
            <a:pPr algn="ctr">
              <a:lnSpc>
                <a:spcPct val="130000"/>
              </a:lnSpc>
            </a:pPr>
            <a:r>
              <a:rPr sz="900" b="0" i="0">
                <a:solidFill>
                  <a:srgbClr val="9A978E"/>
                </a:solidFill>
                <a:latin typeface="Calibri"/>
              </a:rPr>
              <a:t>4N / 4N+ / 5N+ Certified Sample Production</a:t>
            </a:r>
          </a:p>
        </p:txBody>
      </p:sp>
      <p:sp>
        <p:nvSpPr>
          <p:cNvPr id="21" name="Rectangle 20"/>
          <p:cNvSpPr/>
          <p:nvPr/>
        </p:nvSpPr>
        <p:spPr>
          <a:xfrm>
            <a:off x="7241865" y="3383280"/>
            <a:ext cx="2109155" cy="18288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7241865" y="3383280"/>
            <a:ext cx="2109155"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7241865" y="3977640"/>
            <a:ext cx="2109155" cy="457200"/>
          </a:xfrm>
          <a:prstGeom prst="rect">
            <a:avLst/>
          </a:prstGeom>
          <a:noFill/>
        </p:spPr>
        <p:txBody>
          <a:bodyPr wrap="square" lIns="0" tIns="0" rIns="0" bIns="0" anchor="t">
            <a:noAutofit/>
          </a:bodyPr>
          <a:lstStyle/>
          <a:p>
            <a:pPr algn="ctr">
              <a:lnSpc>
                <a:spcPct val="120000"/>
              </a:lnSpc>
            </a:pPr>
            <a:r>
              <a:rPr sz="2000" b="1" i="0">
                <a:solidFill>
                  <a:srgbClr val="E8E4D8"/>
                </a:solidFill>
                <a:latin typeface="Calibri"/>
              </a:rPr>
              <a:t>ERM</a:t>
            </a:r>
          </a:p>
        </p:txBody>
      </p:sp>
      <p:sp>
        <p:nvSpPr>
          <p:cNvPr id="25" name="TextBox 24"/>
          <p:cNvSpPr txBox="1"/>
          <p:nvPr/>
        </p:nvSpPr>
        <p:spPr>
          <a:xfrm>
            <a:off x="7333305" y="4480560"/>
            <a:ext cx="1926275" cy="640080"/>
          </a:xfrm>
          <a:prstGeom prst="rect">
            <a:avLst/>
          </a:prstGeom>
          <a:noFill/>
        </p:spPr>
        <p:txBody>
          <a:bodyPr wrap="square" lIns="0" tIns="0" rIns="0" bIns="0" anchor="t">
            <a:noAutofit/>
          </a:bodyPr>
          <a:lstStyle/>
          <a:p>
            <a:pPr algn="ctr">
              <a:lnSpc>
                <a:spcPct val="130000"/>
              </a:lnSpc>
            </a:pPr>
            <a:r>
              <a:rPr sz="900" b="0" i="0">
                <a:solidFill>
                  <a:srgbClr val="9A978E"/>
                </a:solidFill>
                <a:latin typeface="Calibri"/>
              </a:rPr>
              <a:t>Environmental Baseline</a:t>
            </a:r>
          </a:p>
        </p:txBody>
      </p:sp>
      <p:sp>
        <p:nvSpPr>
          <p:cNvPr id="26" name="Rectangle 25"/>
          <p:cNvSpPr/>
          <p:nvPr/>
        </p:nvSpPr>
        <p:spPr>
          <a:xfrm>
            <a:off x="9442460" y="3383280"/>
            <a:ext cx="2109155" cy="18288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Rectangle 26"/>
          <p:cNvSpPr/>
          <p:nvPr/>
        </p:nvSpPr>
        <p:spPr>
          <a:xfrm>
            <a:off x="9442460" y="3383280"/>
            <a:ext cx="2109155"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9442460" y="3977640"/>
            <a:ext cx="2109155" cy="457200"/>
          </a:xfrm>
          <a:prstGeom prst="rect">
            <a:avLst/>
          </a:prstGeom>
          <a:noFill/>
        </p:spPr>
        <p:txBody>
          <a:bodyPr wrap="square" lIns="0" tIns="0" rIns="0" bIns="0" anchor="t">
            <a:noAutofit/>
          </a:bodyPr>
          <a:lstStyle/>
          <a:p>
            <a:pPr algn="ctr">
              <a:lnSpc>
                <a:spcPct val="120000"/>
              </a:lnSpc>
            </a:pPr>
            <a:r>
              <a:rPr sz="2000" b="1" i="0">
                <a:solidFill>
                  <a:srgbClr val="E8E4D8"/>
                </a:solidFill>
                <a:latin typeface="Calibri"/>
              </a:rPr>
              <a:t>CLFN</a:t>
            </a:r>
          </a:p>
        </p:txBody>
      </p:sp>
      <p:sp>
        <p:nvSpPr>
          <p:cNvPr id="30" name="TextBox 29"/>
          <p:cNvSpPr txBox="1"/>
          <p:nvPr/>
        </p:nvSpPr>
        <p:spPr>
          <a:xfrm>
            <a:off x="9533900" y="4480560"/>
            <a:ext cx="1926275" cy="640080"/>
          </a:xfrm>
          <a:prstGeom prst="rect">
            <a:avLst/>
          </a:prstGeom>
          <a:noFill/>
        </p:spPr>
        <p:txBody>
          <a:bodyPr wrap="square" lIns="0" tIns="0" rIns="0" bIns="0" anchor="t">
            <a:noAutofit/>
          </a:bodyPr>
          <a:lstStyle/>
          <a:p>
            <a:pPr algn="ctr">
              <a:lnSpc>
                <a:spcPct val="130000"/>
              </a:lnSpc>
            </a:pPr>
            <a:r>
              <a:rPr sz="900" b="0" i="0">
                <a:solidFill>
                  <a:srgbClr val="9A978E"/>
                </a:solidFill>
                <a:latin typeface="Calibri"/>
              </a:rPr>
              <a:t>Foundational Community Partnership</a:t>
            </a:r>
          </a:p>
        </p:txBody>
      </p:sp>
      <p:sp>
        <p:nvSpPr>
          <p:cNvPr id="31" name="Rectangle 30"/>
          <p:cNvSpPr/>
          <p:nvPr/>
        </p:nvSpPr>
        <p:spPr>
          <a:xfrm>
            <a:off x="640080" y="5486400"/>
            <a:ext cx="10911535" cy="77724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Rectangle 31"/>
          <p:cNvSpPr/>
          <p:nvPr/>
        </p:nvSpPr>
        <p:spPr>
          <a:xfrm>
            <a:off x="640080" y="5486400"/>
            <a:ext cx="45720" cy="777240"/>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TextBox 32"/>
          <p:cNvSpPr txBox="1"/>
          <p:nvPr/>
        </p:nvSpPr>
        <p:spPr>
          <a:xfrm>
            <a:off x="868680" y="5577840"/>
            <a:ext cx="10515600" cy="274320"/>
          </a:xfrm>
          <a:prstGeom prst="rect">
            <a:avLst/>
          </a:prstGeom>
          <a:noFill/>
        </p:spPr>
        <p:txBody>
          <a:bodyPr wrap="square" lIns="0" tIns="0" rIns="0" bIns="0" anchor="t">
            <a:noAutofit/>
          </a:bodyPr>
          <a:lstStyle/>
          <a:p>
            <a:pPr algn="l">
              <a:lnSpc>
                <a:spcPct val="120000"/>
              </a:lnSpc>
            </a:pPr>
            <a:r>
              <a:rPr sz="900" b="0" i="0" spc="300">
                <a:solidFill>
                  <a:srgbClr val="5FE8B4"/>
                </a:solidFill>
                <a:latin typeface="Consolas"/>
              </a:rPr>
              <a:t>SUMMER 2026 MILESTONE</a:t>
            </a:r>
          </a:p>
        </p:txBody>
      </p:sp>
      <p:sp>
        <p:nvSpPr>
          <p:cNvPr id="34" name="TextBox 33"/>
          <p:cNvSpPr txBox="1"/>
          <p:nvPr/>
        </p:nvSpPr>
        <p:spPr>
          <a:xfrm>
            <a:off x="868680" y="5813933"/>
            <a:ext cx="10596880" cy="386080"/>
          </a:xfrm>
          <a:prstGeom prst="rect">
            <a:avLst/>
          </a:prstGeom>
          <a:noFill/>
        </p:spPr>
        <p:txBody>
          <a:bodyPr wrap="square" lIns="0" tIns="0" rIns="0" bIns="0" anchor="t">
            <a:noAutofit/>
          </a:bodyPr>
          <a:lstStyle/>
          <a:p>
            <a:pPr>
              <a:lnSpc>
                <a:spcPct val="120000"/>
              </a:lnSpc>
            </a:pPr>
            <a:r>
              <a:rPr lang="en-US" sz="1300" i="1">
                <a:solidFill>
                  <a:srgbClr val="E8E4D8"/>
                </a:solidFill>
                <a:latin typeface="Calibri"/>
              </a:rPr>
              <a:t>NI 43-101 compliant study modelling 4N, 4N+, and 5N products using independently assessed pricing across ultra-high-purity graphite applications.</a:t>
            </a:r>
            <a:endParaRPr lang="en-US" sz="1300" b="0" i="1">
              <a:solidFill>
                <a:srgbClr val="E8E4D8"/>
              </a:solidFill>
              <a:latin typeface="Calibri"/>
            </a:endParaRPr>
          </a:p>
        </p:txBody>
      </p:sp>
      <p:sp>
        <p:nvSpPr>
          <p:cNvPr id="35" name="Rectangle 34"/>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6" name="TextBox 35"/>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6B9CFF"/>
                </a:solidFill>
                <a:latin typeface="Consolas"/>
              </a:rPr>
              <a:t>GRAPHENE IP PLATFORM</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The graphene platform.</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sz="2200" b="0" i="1">
                <a:solidFill>
                  <a:srgbClr val="9A978E"/>
                </a:solidFill>
                <a:latin typeface="Calibri"/>
              </a:rPr>
              <a:t>25+ patent families. Multiple revenue paths.</a:t>
            </a:r>
          </a:p>
        </p:txBody>
      </p:sp>
      <p:sp>
        <p:nvSpPr>
          <p:cNvPr id="5" name="TextBox 4"/>
          <p:cNvSpPr txBox="1"/>
          <p:nvPr/>
        </p:nvSpPr>
        <p:spPr>
          <a:xfrm>
            <a:off x="640080" y="2331720"/>
            <a:ext cx="10911535" cy="868680"/>
          </a:xfrm>
          <a:prstGeom prst="rect">
            <a:avLst/>
          </a:prstGeom>
          <a:noFill/>
        </p:spPr>
        <p:txBody>
          <a:bodyPr wrap="square" lIns="0" tIns="0" rIns="0" bIns="0" anchor="t">
            <a:noAutofit/>
          </a:bodyPr>
          <a:lstStyle/>
          <a:p>
            <a:pPr algn="l">
              <a:lnSpc>
                <a:spcPct val="140000"/>
              </a:lnSpc>
            </a:pPr>
            <a:r>
              <a:rPr sz="1200" b="0" i="0">
                <a:solidFill>
                  <a:srgbClr val="E8E4D8"/>
                </a:solidFill>
                <a:latin typeface="Calibri"/>
              </a:rPr>
              <a:t>Zentek's graphene IP platform is the foundation for </a:t>
            </a:r>
            <a:r>
              <a:rPr lang="en-CA" sz="1200" b="0" i="0">
                <a:solidFill>
                  <a:srgbClr val="E8E4D8"/>
                </a:solidFill>
                <a:latin typeface="Calibri"/>
              </a:rPr>
              <a:t>ZenGUARD</a:t>
            </a:r>
            <a:r>
              <a:rPr lang="en-CA" sz="780" b="0" i="0" baseline="55000">
                <a:solidFill>
                  <a:srgbClr val="E8E4D8"/>
                </a:solidFill>
                <a:latin typeface="Calibri"/>
              </a:rPr>
              <a:t>TM</a:t>
            </a:r>
            <a:r>
              <a:rPr sz="1200" b="0" i="0">
                <a:solidFill>
                  <a:srgbClr val="E8E4D8"/>
                </a:solidFill>
                <a:latin typeface="Calibri"/>
              </a:rPr>
              <a:t> and a growing set of product applications. Direct product sales today. Licensing opportunities </a:t>
            </a:r>
            <a:r>
              <a:rPr lang="en-CA" sz="1200" b="0" i="0">
                <a:solidFill>
                  <a:srgbClr val="E8E4D8"/>
                </a:solidFill>
                <a:latin typeface="Calibri"/>
              </a:rPr>
              <a:t>a key focus</a:t>
            </a:r>
            <a:r>
              <a:rPr sz="1200" b="0" i="0">
                <a:solidFill>
                  <a:srgbClr val="E8E4D8"/>
                </a:solidFill>
                <a:latin typeface="Calibri"/>
              </a:rPr>
              <a:t>. A patent portfolio that compounds with every engagement.</a:t>
            </a:r>
          </a:p>
        </p:txBody>
      </p:sp>
      <p:sp>
        <p:nvSpPr>
          <p:cNvPr id="6" name="Rectangle 5"/>
          <p:cNvSpPr/>
          <p:nvPr/>
        </p:nvSpPr>
        <p:spPr>
          <a:xfrm>
            <a:off x="640080" y="3383280"/>
            <a:ext cx="5364327" cy="141732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383280"/>
            <a:ext cx="45720" cy="1417320"/>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914400" y="3566160"/>
            <a:ext cx="4815687" cy="365760"/>
          </a:xfrm>
          <a:prstGeom prst="rect">
            <a:avLst/>
          </a:prstGeom>
          <a:noFill/>
        </p:spPr>
        <p:txBody>
          <a:bodyPr wrap="square" lIns="0" tIns="0" rIns="0" bIns="0" anchor="t">
            <a:noAutofit/>
          </a:bodyPr>
          <a:lstStyle/>
          <a:p>
            <a:pPr algn="l">
              <a:lnSpc>
                <a:spcPct val="120000"/>
              </a:lnSpc>
            </a:pPr>
            <a:r>
              <a:rPr lang="en-CA" sz="1400" b="1" i="0">
                <a:solidFill>
                  <a:srgbClr val="E8E4D8"/>
                </a:solidFill>
                <a:latin typeface="Calibri"/>
              </a:rPr>
              <a:t>Direct</a:t>
            </a:r>
            <a:r>
              <a:rPr sz="1400" b="1" i="0">
                <a:solidFill>
                  <a:srgbClr val="E8E4D8"/>
                </a:solidFill>
                <a:latin typeface="Calibri"/>
              </a:rPr>
              <a:t> product revenue today.</a:t>
            </a:r>
          </a:p>
        </p:txBody>
      </p:sp>
      <p:sp>
        <p:nvSpPr>
          <p:cNvPr id="9" name="TextBox 8"/>
          <p:cNvSpPr txBox="1"/>
          <p:nvPr/>
        </p:nvSpPr>
        <p:spPr>
          <a:xfrm>
            <a:off x="914400" y="3977640"/>
            <a:ext cx="4815687" cy="731520"/>
          </a:xfrm>
          <a:prstGeom prst="rect">
            <a:avLst/>
          </a:prstGeom>
          <a:noFill/>
        </p:spPr>
        <p:txBody>
          <a:bodyPr wrap="square" lIns="0" tIns="0" rIns="0" bIns="0" anchor="t">
            <a:noAutofit/>
          </a:bodyPr>
          <a:lstStyle/>
          <a:p>
            <a:pPr>
              <a:lnSpc>
                <a:spcPct val="135000"/>
              </a:lnSpc>
            </a:pPr>
            <a:r>
              <a:rPr lang="en-US" sz="1100">
                <a:solidFill>
                  <a:srgbClr val="9A978E"/>
                </a:solidFill>
              </a:rPr>
              <a:t>First U.S. commercial order from </a:t>
            </a:r>
            <a:r>
              <a:rPr lang="en-US" sz="1100">
                <a:solidFill>
                  <a:schemeClr val="bg1">
                    <a:lumMod val="65000"/>
                  </a:schemeClr>
                </a:solidFill>
              </a:rPr>
              <a:t>Quality Filters Inc</a:t>
            </a:r>
            <a:r>
              <a:rPr lang="en-US" sz="1100">
                <a:solidFill>
                  <a:srgbClr val="9A978E"/>
                </a:solidFill>
              </a:rPr>
              <a:t>.  </a:t>
            </a:r>
            <a:r>
              <a:rPr lang="en-CA" sz="1100" b="0" i="0">
                <a:solidFill>
                  <a:srgbClr val="9A978E"/>
                </a:solidFill>
                <a:latin typeface="Calibri"/>
              </a:rPr>
              <a:t>ZenGUARD</a:t>
            </a:r>
            <a:r>
              <a:rPr lang="en-CA" sz="650" b="0" i="0" baseline="55000">
                <a:solidFill>
                  <a:srgbClr val="9A978E"/>
                </a:solidFill>
                <a:latin typeface="Calibri"/>
              </a:rPr>
              <a:t>TM</a:t>
            </a:r>
            <a:r>
              <a:rPr lang="en-US" sz="1100" b="0" i="0">
                <a:solidFill>
                  <a:srgbClr val="9A978E"/>
                </a:solidFill>
                <a:latin typeface="Calibri"/>
              </a:rPr>
              <a:t> Enhanced Air Filters approved for </a:t>
            </a:r>
            <a:r>
              <a:rPr lang="en-US" sz="1100">
                <a:solidFill>
                  <a:srgbClr val="9A978E"/>
                </a:solidFill>
                <a:latin typeface="Calibri"/>
              </a:rPr>
              <a:t>direct </a:t>
            </a:r>
            <a:r>
              <a:rPr lang="en-US" sz="1100" b="0" i="0">
                <a:solidFill>
                  <a:srgbClr val="9A978E"/>
                </a:solidFill>
                <a:latin typeface="Calibri"/>
              </a:rPr>
              <a:t>Government of Canada procurement. </a:t>
            </a:r>
          </a:p>
        </p:txBody>
      </p:sp>
      <p:sp>
        <p:nvSpPr>
          <p:cNvPr id="10" name="Rectangle 9"/>
          <p:cNvSpPr/>
          <p:nvPr/>
        </p:nvSpPr>
        <p:spPr>
          <a:xfrm>
            <a:off x="6187287" y="3383280"/>
            <a:ext cx="5364327" cy="141732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6187287" y="3383280"/>
            <a:ext cx="45720" cy="1417320"/>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6461607" y="3566160"/>
            <a:ext cx="4815687" cy="365760"/>
          </a:xfrm>
          <a:prstGeom prst="rect">
            <a:avLst/>
          </a:prstGeom>
          <a:noFill/>
        </p:spPr>
        <p:txBody>
          <a:bodyPr wrap="square" lIns="0" tIns="0" rIns="0" bIns="0" anchor="t">
            <a:noAutofit/>
          </a:bodyPr>
          <a:lstStyle/>
          <a:p>
            <a:pPr algn="l">
              <a:lnSpc>
                <a:spcPct val="120000"/>
              </a:lnSpc>
            </a:pPr>
            <a:r>
              <a:rPr sz="1400" b="1" i="0">
                <a:solidFill>
                  <a:srgbClr val="E8E4D8"/>
                </a:solidFill>
                <a:latin typeface="Calibri"/>
              </a:rPr>
              <a:t>Licensing model in design.</a:t>
            </a:r>
          </a:p>
        </p:txBody>
      </p:sp>
      <p:sp>
        <p:nvSpPr>
          <p:cNvPr id="13" name="TextBox 12"/>
          <p:cNvSpPr txBox="1"/>
          <p:nvPr/>
        </p:nvSpPr>
        <p:spPr>
          <a:xfrm>
            <a:off x="6461607" y="3977640"/>
            <a:ext cx="4815687" cy="731520"/>
          </a:xfrm>
          <a:prstGeom prst="rect">
            <a:avLst/>
          </a:prstGeom>
          <a:noFill/>
        </p:spPr>
        <p:txBody>
          <a:bodyPr wrap="square" lIns="0" tIns="0" rIns="0" bIns="0" anchor="t">
            <a:noAutofit/>
          </a:bodyPr>
          <a:lstStyle/>
          <a:p>
            <a:pPr algn="l">
              <a:lnSpc>
                <a:spcPct val="135000"/>
              </a:lnSpc>
            </a:pPr>
            <a:r>
              <a:rPr lang="en-US" sz="1100" b="0" i="0">
                <a:solidFill>
                  <a:srgbClr val="9A978E"/>
                </a:solidFill>
                <a:latin typeface="Calibri"/>
              </a:rPr>
              <a:t>Multiple product applications under evaluation for licensing to manufacturers and media producers, including air, surface, and industrial.</a:t>
            </a:r>
          </a:p>
        </p:txBody>
      </p:sp>
      <p:sp>
        <p:nvSpPr>
          <p:cNvPr id="14" name="Rectangle 13"/>
          <p:cNvSpPr/>
          <p:nvPr/>
        </p:nvSpPr>
        <p:spPr>
          <a:xfrm>
            <a:off x="640080" y="4937760"/>
            <a:ext cx="5364327" cy="141732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640080" y="4937760"/>
            <a:ext cx="45720" cy="1417320"/>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914400" y="5120640"/>
            <a:ext cx="4815687" cy="365760"/>
          </a:xfrm>
          <a:prstGeom prst="rect">
            <a:avLst/>
          </a:prstGeom>
          <a:noFill/>
        </p:spPr>
        <p:txBody>
          <a:bodyPr wrap="square" lIns="0" tIns="0" rIns="0" bIns="0" anchor="t">
            <a:noAutofit/>
          </a:bodyPr>
          <a:lstStyle/>
          <a:p>
            <a:pPr algn="l">
              <a:lnSpc>
                <a:spcPct val="120000"/>
              </a:lnSpc>
            </a:pPr>
            <a:r>
              <a:rPr sz="1400" b="1" i="0">
                <a:solidFill>
                  <a:srgbClr val="E8E4D8"/>
                </a:solidFill>
                <a:latin typeface="Calibri"/>
              </a:rPr>
              <a:t>Patent portfolio compounds.</a:t>
            </a:r>
          </a:p>
        </p:txBody>
      </p:sp>
      <p:sp>
        <p:nvSpPr>
          <p:cNvPr id="17" name="TextBox 16"/>
          <p:cNvSpPr txBox="1"/>
          <p:nvPr/>
        </p:nvSpPr>
        <p:spPr>
          <a:xfrm>
            <a:off x="914400" y="5532120"/>
            <a:ext cx="4815687" cy="731520"/>
          </a:xfrm>
          <a:prstGeom prst="rect">
            <a:avLst/>
          </a:prstGeom>
          <a:noFill/>
        </p:spPr>
        <p:txBody>
          <a:bodyPr wrap="square" lIns="0" tIns="0" rIns="0" bIns="0" anchor="t">
            <a:noAutofit/>
          </a:bodyPr>
          <a:lstStyle/>
          <a:p>
            <a:pPr algn="l">
              <a:lnSpc>
                <a:spcPct val="135000"/>
              </a:lnSpc>
            </a:pPr>
            <a:r>
              <a:rPr lang="en-US" sz="1100" b="0" i="0">
                <a:solidFill>
                  <a:srgbClr val="9A978E"/>
                </a:solidFill>
                <a:latin typeface="Calibri"/>
              </a:rPr>
              <a:t>25+ patent families spanning air, surface, and industrial graphene-enhanced applications. Every engagement adds to the IP foundation.</a:t>
            </a:r>
          </a:p>
        </p:txBody>
      </p:sp>
      <p:sp>
        <p:nvSpPr>
          <p:cNvPr id="18" name="Rectangle 17"/>
          <p:cNvSpPr/>
          <p:nvPr/>
        </p:nvSpPr>
        <p:spPr>
          <a:xfrm>
            <a:off x="6187287" y="4937760"/>
            <a:ext cx="5364327" cy="141732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6187287" y="4937760"/>
            <a:ext cx="45720" cy="1417320"/>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6461607" y="5120640"/>
            <a:ext cx="4815687" cy="365760"/>
          </a:xfrm>
          <a:prstGeom prst="rect">
            <a:avLst/>
          </a:prstGeom>
          <a:noFill/>
        </p:spPr>
        <p:txBody>
          <a:bodyPr wrap="square" lIns="0" tIns="0" rIns="0" bIns="0" anchor="t">
            <a:noAutofit/>
          </a:bodyPr>
          <a:lstStyle/>
          <a:p>
            <a:pPr algn="l">
              <a:lnSpc>
                <a:spcPct val="120000"/>
              </a:lnSpc>
            </a:pPr>
            <a:r>
              <a:rPr sz="1400" b="1" i="0">
                <a:solidFill>
                  <a:srgbClr val="E8E4D8"/>
                </a:solidFill>
                <a:latin typeface="Calibri"/>
              </a:rPr>
              <a:t>Development-on-Demand model.</a:t>
            </a:r>
          </a:p>
        </p:txBody>
      </p:sp>
      <p:sp>
        <p:nvSpPr>
          <p:cNvPr id="21" name="TextBox 20"/>
          <p:cNvSpPr txBox="1"/>
          <p:nvPr/>
        </p:nvSpPr>
        <p:spPr>
          <a:xfrm>
            <a:off x="6461607" y="5532120"/>
            <a:ext cx="4815687" cy="731520"/>
          </a:xfrm>
          <a:prstGeom prst="rect">
            <a:avLst/>
          </a:prstGeom>
          <a:noFill/>
        </p:spPr>
        <p:txBody>
          <a:bodyPr wrap="square" lIns="0" tIns="0" rIns="0" bIns="0" anchor="t">
            <a:noAutofit/>
          </a:bodyPr>
          <a:lstStyle/>
          <a:p>
            <a:pPr algn="l">
              <a:lnSpc>
                <a:spcPct val="135000"/>
              </a:lnSpc>
            </a:pPr>
            <a:r>
              <a:rPr lang="en-US" sz="1100" b="0" i="0">
                <a:solidFill>
                  <a:srgbClr val="9A978E"/>
                </a:solidFill>
                <a:latin typeface="Calibri"/>
              </a:rPr>
              <a:t>Partners come with materials challenges. Zentek brings deep graphene science. The IP stays with Zentek.</a:t>
            </a:r>
          </a:p>
        </p:txBody>
      </p:sp>
      <p:sp>
        <p:nvSpPr>
          <p:cNvPr id="25" name="Rectangle 24"/>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6B9CFF"/>
                </a:solidFill>
                <a:latin typeface="Consolas"/>
              </a:rPr>
              <a:t>ZENGUARD ENHANCED AIR FILTERS</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The lead commercial product.</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sz="2200" b="0" i="1">
                <a:solidFill>
                  <a:srgbClr val="9A978E"/>
                </a:solidFill>
                <a:latin typeface="Calibri"/>
              </a:rPr>
              <a:t>Graphene technology. Drop-in form factor. Real-world validation.</a:t>
            </a:r>
          </a:p>
        </p:txBody>
      </p:sp>
      <p:sp>
        <p:nvSpPr>
          <p:cNvPr id="5" name="TextBox 4"/>
          <p:cNvSpPr txBox="1"/>
          <p:nvPr/>
        </p:nvSpPr>
        <p:spPr>
          <a:xfrm>
            <a:off x="640080" y="2331720"/>
            <a:ext cx="10911535" cy="868680"/>
          </a:xfrm>
          <a:prstGeom prst="rect">
            <a:avLst/>
          </a:prstGeom>
          <a:noFill/>
        </p:spPr>
        <p:txBody>
          <a:bodyPr wrap="square" lIns="0" tIns="0" rIns="0" bIns="0" anchor="t">
            <a:noAutofit/>
          </a:bodyPr>
          <a:lstStyle/>
          <a:p>
            <a:pPr algn="l">
              <a:lnSpc>
                <a:spcPct val="140000"/>
              </a:lnSpc>
            </a:pPr>
            <a:r>
              <a:rPr lang="en-CA" sz="1200" b="0" i="0">
                <a:solidFill>
                  <a:srgbClr val="E8E4D8"/>
                </a:solidFill>
                <a:latin typeface="Calibri"/>
              </a:rPr>
              <a:t>ZenGUARD</a:t>
            </a:r>
            <a:r>
              <a:rPr lang="en-CA" sz="780" b="0" i="0" baseline="55000">
                <a:solidFill>
                  <a:srgbClr val="E8E4D8"/>
                </a:solidFill>
                <a:latin typeface="Calibri"/>
              </a:rPr>
              <a:t>TM</a:t>
            </a:r>
            <a:r>
              <a:rPr sz="1200" b="0" i="0">
                <a:solidFill>
                  <a:srgbClr val="E8E4D8"/>
                </a:solidFill>
                <a:latin typeface="Calibri"/>
              </a:rPr>
              <a:t> Enhanced Air Filters use Zentek's proprietary graphene technology to improve indoor air quality in standard HVAC systems. No infrastructure changes required. Validated independently by the National Research Council of Canada.</a:t>
            </a:r>
          </a:p>
        </p:txBody>
      </p:sp>
      <p:sp>
        <p:nvSpPr>
          <p:cNvPr id="6" name="Rectangle 5"/>
          <p:cNvSpPr/>
          <p:nvPr/>
        </p:nvSpPr>
        <p:spPr>
          <a:xfrm>
            <a:off x="640080" y="3383280"/>
            <a:ext cx="5364327" cy="9144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383280"/>
            <a:ext cx="45720" cy="914400"/>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914400" y="3520440"/>
            <a:ext cx="4815687" cy="292608"/>
          </a:xfrm>
          <a:prstGeom prst="rect">
            <a:avLst/>
          </a:prstGeom>
          <a:noFill/>
        </p:spPr>
        <p:txBody>
          <a:bodyPr wrap="square" lIns="0" tIns="0" rIns="0" bIns="0" anchor="t">
            <a:noAutofit/>
          </a:bodyPr>
          <a:lstStyle/>
          <a:p>
            <a:pPr algn="l">
              <a:lnSpc>
                <a:spcPct val="120000"/>
              </a:lnSpc>
            </a:pPr>
            <a:r>
              <a:rPr sz="1200" b="1" i="0">
                <a:solidFill>
                  <a:srgbClr val="E8E4D8"/>
                </a:solidFill>
                <a:latin typeface="Calibri"/>
              </a:rPr>
              <a:t>National Research Council </a:t>
            </a:r>
            <a:r>
              <a:rPr lang="en-US" sz="1200" b="1" i="0">
                <a:solidFill>
                  <a:srgbClr val="E8E4D8"/>
                </a:solidFill>
                <a:latin typeface="Calibri"/>
              </a:rPr>
              <a:t>Testing</a:t>
            </a:r>
            <a:r>
              <a:rPr sz="1200" b="1" i="0">
                <a:solidFill>
                  <a:srgbClr val="E8E4D8"/>
                </a:solidFill>
                <a:latin typeface="Calibri"/>
              </a:rPr>
              <a:t>.</a:t>
            </a:r>
          </a:p>
        </p:txBody>
      </p:sp>
      <p:sp>
        <p:nvSpPr>
          <p:cNvPr id="9" name="TextBox 8"/>
          <p:cNvSpPr txBox="1"/>
          <p:nvPr/>
        </p:nvSpPr>
        <p:spPr>
          <a:xfrm>
            <a:off x="914400" y="3840480"/>
            <a:ext cx="4815687" cy="411480"/>
          </a:xfrm>
          <a:prstGeom prst="rect">
            <a:avLst/>
          </a:prstGeom>
          <a:noFill/>
        </p:spPr>
        <p:txBody>
          <a:bodyPr wrap="square" lIns="0" tIns="0" rIns="0" bIns="0" anchor="t">
            <a:noAutofit/>
          </a:bodyPr>
          <a:lstStyle/>
          <a:p>
            <a:pPr>
              <a:lnSpc>
                <a:spcPct val="130000"/>
              </a:lnSpc>
            </a:pPr>
            <a:r>
              <a:rPr lang="en-US" sz="1100" b="0" i="0">
                <a:solidFill>
                  <a:srgbClr val="9A978E"/>
                </a:solidFill>
                <a:latin typeface="Calibri"/>
              </a:rPr>
              <a:t>Rigorous testing in a purpose-built simulated classroom. Demonstrated significant reduction in </a:t>
            </a:r>
            <a:r>
              <a:rPr lang="en-US" sz="1100">
                <a:solidFill>
                  <a:srgbClr val="9A978E"/>
                </a:solidFill>
                <a:latin typeface="Calibri"/>
              </a:rPr>
              <a:t>airborne aerosol </a:t>
            </a:r>
            <a:r>
              <a:rPr lang="en-US" sz="1100" b="0" i="0">
                <a:solidFill>
                  <a:srgbClr val="9A978E"/>
                </a:solidFill>
                <a:latin typeface="Calibri"/>
              </a:rPr>
              <a:t>load without compromising airflow.</a:t>
            </a:r>
          </a:p>
        </p:txBody>
      </p:sp>
      <p:sp>
        <p:nvSpPr>
          <p:cNvPr id="10" name="Rectangle 9"/>
          <p:cNvSpPr/>
          <p:nvPr/>
        </p:nvSpPr>
        <p:spPr>
          <a:xfrm>
            <a:off x="6187287" y="3383280"/>
            <a:ext cx="5364327" cy="9144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6187287" y="3383280"/>
            <a:ext cx="45720" cy="914400"/>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6461607" y="3520440"/>
            <a:ext cx="4815687" cy="292608"/>
          </a:xfrm>
          <a:prstGeom prst="rect">
            <a:avLst/>
          </a:prstGeom>
          <a:noFill/>
        </p:spPr>
        <p:txBody>
          <a:bodyPr wrap="square" lIns="0" tIns="0" rIns="0" bIns="0" anchor="t">
            <a:noAutofit/>
          </a:bodyPr>
          <a:lstStyle/>
          <a:p>
            <a:pPr algn="l">
              <a:lnSpc>
                <a:spcPct val="120000"/>
              </a:lnSpc>
            </a:pPr>
            <a:r>
              <a:rPr sz="1200" b="1" i="0">
                <a:solidFill>
                  <a:srgbClr val="E8E4D8"/>
                </a:solidFill>
                <a:latin typeface="Calibri"/>
              </a:rPr>
              <a:t>Three peer-reviewed ASHRAE publications.</a:t>
            </a:r>
          </a:p>
        </p:txBody>
      </p:sp>
      <p:sp>
        <p:nvSpPr>
          <p:cNvPr id="13" name="TextBox 12"/>
          <p:cNvSpPr txBox="1"/>
          <p:nvPr/>
        </p:nvSpPr>
        <p:spPr>
          <a:xfrm>
            <a:off x="6461607" y="3840480"/>
            <a:ext cx="4815687" cy="411480"/>
          </a:xfrm>
          <a:prstGeom prst="rect">
            <a:avLst/>
          </a:prstGeom>
          <a:noFill/>
        </p:spPr>
        <p:txBody>
          <a:bodyPr wrap="square" lIns="0" tIns="0" rIns="0" bIns="0" anchor="t">
            <a:noAutofit/>
          </a:bodyPr>
          <a:lstStyle/>
          <a:p>
            <a:pPr algn="l">
              <a:lnSpc>
                <a:spcPct val="130000"/>
              </a:lnSpc>
            </a:pPr>
            <a:r>
              <a:rPr lang="en-US" sz="1100" b="0" i="0">
                <a:solidFill>
                  <a:srgbClr val="9A978E"/>
                </a:solidFill>
                <a:latin typeface="Calibri"/>
              </a:rPr>
              <a:t>Independent scientific validation in the indoor air quality industry's leading journal.</a:t>
            </a:r>
          </a:p>
        </p:txBody>
      </p:sp>
      <p:sp>
        <p:nvSpPr>
          <p:cNvPr id="14" name="Rectangle 13"/>
          <p:cNvSpPr/>
          <p:nvPr/>
        </p:nvSpPr>
        <p:spPr>
          <a:xfrm>
            <a:off x="640080" y="4407408"/>
            <a:ext cx="5364327" cy="9144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640080" y="4407408"/>
            <a:ext cx="45720" cy="914400"/>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914400" y="4544568"/>
            <a:ext cx="4815687" cy="292608"/>
          </a:xfrm>
          <a:prstGeom prst="rect">
            <a:avLst/>
          </a:prstGeom>
          <a:noFill/>
        </p:spPr>
        <p:txBody>
          <a:bodyPr wrap="square" lIns="0" tIns="0" rIns="0" bIns="0" anchor="t">
            <a:noAutofit/>
          </a:bodyPr>
          <a:lstStyle/>
          <a:p>
            <a:pPr algn="l">
              <a:lnSpc>
                <a:spcPct val="120000"/>
              </a:lnSpc>
            </a:pPr>
            <a:r>
              <a:rPr sz="1200" b="1" i="0">
                <a:solidFill>
                  <a:srgbClr val="E8E4D8"/>
                </a:solidFill>
                <a:latin typeface="Calibri"/>
              </a:rPr>
              <a:t>Real-world deployment.</a:t>
            </a:r>
          </a:p>
        </p:txBody>
      </p:sp>
      <p:sp>
        <p:nvSpPr>
          <p:cNvPr id="17" name="TextBox 16"/>
          <p:cNvSpPr txBox="1"/>
          <p:nvPr/>
        </p:nvSpPr>
        <p:spPr>
          <a:xfrm>
            <a:off x="914400" y="4864608"/>
            <a:ext cx="4815687" cy="411480"/>
          </a:xfrm>
          <a:prstGeom prst="rect">
            <a:avLst/>
          </a:prstGeom>
          <a:noFill/>
        </p:spPr>
        <p:txBody>
          <a:bodyPr wrap="square" lIns="0" tIns="0" rIns="0" bIns="0" anchor="t">
            <a:noAutofit/>
          </a:bodyPr>
          <a:lstStyle/>
          <a:p>
            <a:pPr algn="l">
              <a:lnSpc>
                <a:spcPct val="130000"/>
              </a:lnSpc>
            </a:pPr>
            <a:r>
              <a:rPr lang="en-US" sz="1100" b="0" i="0">
                <a:solidFill>
                  <a:srgbClr val="9A978E"/>
                </a:solidFill>
                <a:latin typeface="Calibri"/>
              </a:rPr>
              <a:t>Successful pilot in Canadian schools. Can be manufactured in Canada and many other regions at scale via multiple potential manufacturing partners.</a:t>
            </a:r>
          </a:p>
        </p:txBody>
      </p:sp>
      <p:sp>
        <p:nvSpPr>
          <p:cNvPr id="18" name="Rectangle 17"/>
          <p:cNvSpPr/>
          <p:nvPr/>
        </p:nvSpPr>
        <p:spPr>
          <a:xfrm>
            <a:off x="6187287" y="4407408"/>
            <a:ext cx="5364327" cy="9144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6187287" y="4407408"/>
            <a:ext cx="45720" cy="914400"/>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6461607" y="4544568"/>
            <a:ext cx="4815687" cy="292608"/>
          </a:xfrm>
          <a:prstGeom prst="rect">
            <a:avLst/>
          </a:prstGeom>
          <a:noFill/>
        </p:spPr>
        <p:txBody>
          <a:bodyPr wrap="square" lIns="0" tIns="0" rIns="0" bIns="0" anchor="t">
            <a:noAutofit/>
          </a:bodyPr>
          <a:lstStyle/>
          <a:p>
            <a:pPr algn="l">
              <a:lnSpc>
                <a:spcPct val="120000"/>
              </a:lnSpc>
            </a:pPr>
            <a:r>
              <a:rPr sz="1200" b="1" i="0">
                <a:solidFill>
                  <a:srgbClr val="E8E4D8"/>
                </a:solidFill>
                <a:latin typeface="Calibri"/>
              </a:rPr>
              <a:t>Standards and certifications.</a:t>
            </a:r>
          </a:p>
        </p:txBody>
      </p:sp>
      <p:sp>
        <p:nvSpPr>
          <p:cNvPr id="21" name="TextBox 20"/>
          <p:cNvSpPr txBox="1"/>
          <p:nvPr/>
        </p:nvSpPr>
        <p:spPr>
          <a:xfrm>
            <a:off x="6461607" y="4864608"/>
            <a:ext cx="4815687" cy="411480"/>
          </a:xfrm>
          <a:prstGeom prst="rect">
            <a:avLst/>
          </a:prstGeom>
          <a:noFill/>
        </p:spPr>
        <p:txBody>
          <a:bodyPr wrap="square" lIns="0" tIns="0" rIns="0" bIns="0" anchor="t">
            <a:noAutofit/>
          </a:bodyPr>
          <a:lstStyle/>
          <a:p>
            <a:pPr algn="l">
              <a:lnSpc>
                <a:spcPct val="130000"/>
              </a:lnSpc>
            </a:pPr>
            <a:r>
              <a:rPr lang="en-US" sz="1100">
                <a:solidFill>
                  <a:srgbClr val="9A978E"/>
                </a:solidFill>
                <a:latin typeface="Calibri"/>
              </a:rPr>
              <a:t>M</a:t>
            </a:r>
            <a:r>
              <a:rPr lang="en-US" sz="1100" b="0" i="0">
                <a:solidFill>
                  <a:srgbClr val="9A978E"/>
                </a:solidFill>
                <a:latin typeface="Calibri"/>
              </a:rPr>
              <a:t>eets ASHRAE Standard 52.2 and ASHRAE Standard 241: Control of Infectious Aerosols testing requirements.</a:t>
            </a:r>
          </a:p>
        </p:txBody>
      </p:sp>
      <p:sp>
        <p:nvSpPr>
          <p:cNvPr id="22" name="TextBox 21"/>
          <p:cNvSpPr txBox="1"/>
          <p:nvPr/>
        </p:nvSpPr>
        <p:spPr>
          <a:xfrm>
            <a:off x="640080" y="5532120"/>
            <a:ext cx="7315200" cy="274320"/>
          </a:xfrm>
          <a:prstGeom prst="rect">
            <a:avLst/>
          </a:prstGeom>
          <a:noFill/>
        </p:spPr>
        <p:txBody>
          <a:bodyPr wrap="square" lIns="0" tIns="0" rIns="0" bIns="0" anchor="t">
            <a:noAutofit/>
          </a:bodyPr>
          <a:lstStyle/>
          <a:p>
            <a:pPr algn="l">
              <a:lnSpc>
                <a:spcPct val="120000"/>
              </a:lnSpc>
            </a:pPr>
            <a:r>
              <a:rPr sz="1000" b="0" i="0" spc="300">
                <a:solidFill>
                  <a:srgbClr val="6B9CFF"/>
                </a:solidFill>
                <a:latin typeface="Consolas"/>
              </a:rPr>
              <a:t>FOUR OPERATIONAL OUTCOMES</a:t>
            </a:r>
          </a:p>
        </p:txBody>
      </p:sp>
      <p:sp>
        <p:nvSpPr>
          <p:cNvPr id="23" name="TextBox 22"/>
          <p:cNvSpPr txBox="1"/>
          <p:nvPr/>
        </p:nvSpPr>
        <p:spPr>
          <a:xfrm>
            <a:off x="640080" y="5852160"/>
            <a:ext cx="2727883" cy="320040"/>
          </a:xfrm>
          <a:prstGeom prst="rect">
            <a:avLst/>
          </a:prstGeom>
          <a:noFill/>
        </p:spPr>
        <p:txBody>
          <a:bodyPr wrap="square" lIns="0" tIns="0" rIns="0" bIns="0" anchor="t">
            <a:noAutofit/>
          </a:bodyPr>
          <a:lstStyle/>
          <a:p>
            <a:pPr algn="l">
              <a:lnSpc>
                <a:spcPct val="120000"/>
              </a:lnSpc>
            </a:pPr>
            <a:r>
              <a:rPr sz="1200" b="0" i="0">
                <a:solidFill>
                  <a:srgbClr val="E8E4D8"/>
                </a:solidFill>
                <a:latin typeface="Calibri"/>
              </a:rPr>
              <a:t>→ Safer indoor air</a:t>
            </a:r>
          </a:p>
        </p:txBody>
      </p:sp>
      <p:sp>
        <p:nvSpPr>
          <p:cNvPr id="24" name="TextBox 23"/>
          <p:cNvSpPr txBox="1"/>
          <p:nvPr/>
        </p:nvSpPr>
        <p:spPr>
          <a:xfrm>
            <a:off x="3082806" y="5852160"/>
            <a:ext cx="2727883" cy="320040"/>
          </a:xfrm>
          <a:prstGeom prst="rect">
            <a:avLst/>
          </a:prstGeom>
          <a:noFill/>
        </p:spPr>
        <p:txBody>
          <a:bodyPr wrap="square" lIns="0" tIns="0" rIns="0" bIns="0" anchor="t">
            <a:noAutofit/>
          </a:bodyPr>
          <a:lstStyle/>
          <a:p>
            <a:pPr algn="l">
              <a:lnSpc>
                <a:spcPct val="120000"/>
              </a:lnSpc>
            </a:pPr>
            <a:r>
              <a:rPr sz="1200" b="0" i="0">
                <a:solidFill>
                  <a:srgbClr val="E8E4D8"/>
                </a:solidFill>
                <a:latin typeface="Calibri"/>
              </a:rPr>
              <a:t>→ Lower HVAC energy &amp; </a:t>
            </a:r>
            <a:r>
              <a:rPr lang="en-CA" sz="1200" b="0" i="0">
                <a:solidFill>
                  <a:srgbClr val="E8E4D8"/>
                </a:solidFill>
                <a:latin typeface="Calibri"/>
              </a:rPr>
              <a:t>related </a:t>
            </a:r>
            <a:r>
              <a:rPr sz="1200" b="0" i="0">
                <a:solidFill>
                  <a:srgbClr val="E8E4D8"/>
                </a:solidFill>
                <a:latin typeface="Calibri"/>
              </a:rPr>
              <a:t>emissions</a:t>
            </a:r>
          </a:p>
        </p:txBody>
      </p:sp>
      <p:sp>
        <p:nvSpPr>
          <p:cNvPr id="25" name="TextBox 24"/>
          <p:cNvSpPr txBox="1"/>
          <p:nvPr/>
        </p:nvSpPr>
        <p:spPr>
          <a:xfrm>
            <a:off x="6472856" y="5852160"/>
            <a:ext cx="2727883" cy="320040"/>
          </a:xfrm>
          <a:prstGeom prst="rect">
            <a:avLst/>
          </a:prstGeom>
          <a:noFill/>
        </p:spPr>
        <p:txBody>
          <a:bodyPr wrap="square" lIns="0" tIns="0" rIns="0" bIns="0" anchor="t">
            <a:noAutofit/>
          </a:bodyPr>
          <a:lstStyle/>
          <a:p>
            <a:pPr algn="l">
              <a:lnSpc>
                <a:spcPct val="120000"/>
              </a:lnSpc>
            </a:pPr>
            <a:r>
              <a:rPr sz="1200" b="0" i="0">
                <a:solidFill>
                  <a:srgbClr val="E8E4D8"/>
                </a:solidFill>
                <a:latin typeface="Calibri"/>
              </a:rPr>
              <a:t>→ Longer service intervals · lower </a:t>
            </a:r>
            <a:r>
              <a:rPr lang="en-CA" sz="1200" b="0" i="0">
                <a:solidFill>
                  <a:srgbClr val="E8E4D8"/>
                </a:solidFill>
                <a:latin typeface="Calibri"/>
              </a:rPr>
              <a:t>costs</a:t>
            </a:r>
            <a:endParaRPr sz="1200" b="0" i="0">
              <a:solidFill>
                <a:srgbClr val="E8E4D8"/>
              </a:solidFill>
              <a:latin typeface="Calibri"/>
            </a:endParaRPr>
          </a:p>
        </p:txBody>
      </p:sp>
      <p:sp>
        <p:nvSpPr>
          <p:cNvPr id="26" name="TextBox 25"/>
          <p:cNvSpPr txBox="1"/>
          <p:nvPr/>
        </p:nvSpPr>
        <p:spPr>
          <a:xfrm>
            <a:off x="9464117" y="5852160"/>
            <a:ext cx="2727883" cy="320040"/>
          </a:xfrm>
          <a:prstGeom prst="rect">
            <a:avLst/>
          </a:prstGeom>
          <a:noFill/>
        </p:spPr>
        <p:txBody>
          <a:bodyPr wrap="square" lIns="0" tIns="0" rIns="0" bIns="0" anchor="t">
            <a:noAutofit/>
          </a:bodyPr>
          <a:lstStyle/>
          <a:p>
            <a:pPr algn="l">
              <a:lnSpc>
                <a:spcPct val="120000"/>
              </a:lnSpc>
            </a:pPr>
            <a:r>
              <a:rPr sz="1200" b="0" i="0">
                <a:solidFill>
                  <a:srgbClr val="E8E4D8"/>
                </a:solidFill>
                <a:latin typeface="Calibri"/>
              </a:rPr>
              <a:t>→ Less waste to landfill</a:t>
            </a:r>
          </a:p>
        </p:txBody>
      </p:sp>
      <p:sp>
        <p:nvSpPr>
          <p:cNvPr id="27" name="Rectangle 26"/>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lang="en-CA" sz="1000" b="0" i="0" spc="300">
                <a:solidFill>
                  <a:srgbClr val="6B9CFF"/>
                </a:solidFill>
                <a:latin typeface="Consolas"/>
              </a:rPr>
              <a:t>POTENTIAL </a:t>
            </a:r>
            <a:r>
              <a:rPr sz="1000" b="0" i="0" spc="300">
                <a:solidFill>
                  <a:srgbClr val="6B9CFF"/>
                </a:solidFill>
                <a:latin typeface="Consolas"/>
              </a:rPr>
              <a:t>NEAR-TERM REVENUE</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Direct federal procurement approved.</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sz="2200" b="0" i="1">
                <a:solidFill>
                  <a:srgbClr val="9A978E"/>
                </a:solidFill>
                <a:latin typeface="Calibri"/>
              </a:rPr>
              <a:t>Earned through </a:t>
            </a:r>
            <a:r>
              <a:rPr lang="en-US" sz="2200" b="0" i="1">
                <a:solidFill>
                  <a:srgbClr val="9A978E"/>
                </a:solidFill>
                <a:latin typeface="Calibri"/>
              </a:rPr>
              <a:t>extensive </a:t>
            </a:r>
            <a:r>
              <a:rPr sz="2200" b="0" i="1">
                <a:solidFill>
                  <a:srgbClr val="9A978E"/>
                </a:solidFill>
                <a:latin typeface="Calibri"/>
              </a:rPr>
              <a:t>validation.</a:t>
            </a:r>
          </a:p>
        </p:txBody>
      </p:sp>
      <p:sp>
        <p:nvSpPr>
          <p:cNvPr id="5" name="TextBox 4"/>
          <p:cNvSpPr txBox="1"/>
          <p:nvPr/>
        </p:nvSpPr>
        <p:spPr>
          <a:xfrm>
            <a:off x="640080" y="2331720"/>
            <a:ext cx="10911535" cy="868680"/>
          </a:xfrm>
          <a:prstGeom prst="rect">
            <a:avLst/>
          </a:prstGeom>
          <a:noFill/>
        </p:spPr>
        <p:txBody>
          <a:bodyPr wrap="square" lIns="0" tIns="0" rIns="0" bIns="0" anchor="t">
            <a:noAutofit/>
          </a:bodyPr>
          <a:lstStyle/>
          <a:p>
            <a:pPr algn="l">
              <a:lnSpc>
                <a:spcPct val="140000"/>
              </a:lnSpc>
            </a:pPr>
            <a:r>
              <a:rPr lang="en-CA" sz="1200" b="0" i="0">
                <a:solidFill>
                  <a:srgbClr val="E8E4D8"/>
                </a:solidFill>
                <a:latin typeface="Calibri"/>
              </a:rPr>
              <a:t>ZenGUARD</a:t>
            </a:r>
            <a:r>
              <a:rPr lang="en-CA" sz="780" b="0" i="0" baseline="55000">
                <a:solidFill>
                  <a:srgbClr val="E8E4D8"/>
                </a:solidFill>
                <a:latin typeface="Calibri"/>
              </a:rPr>
              <a:t>TM</a:t>
            </a:r>
            <a:r>
              <a:rPr lang="en-CA" sz="1200" b="0" i="0">
                <a:solidFill>
                  <a:srgbClr val="E8E4D8"/>
                </a:solidFill>
                <a:latin typeface="Calibri"/>
              </a:rPr>
              <a:t> </a:t>
            </a:r>
            <a:r>
              <a:rPr sz="1200" b="0" i="0">
                <a:solidFill>
                  <a:srgbClr val="E8E4D8"/>
                </a:solidFill>
                <a:latin typeface="Calibri"/>
              </a:rPr>
              <a:t>Enhanced Air Filters are on the federal Pathway to Commercialization source list. Every Government of Canada department and agency can now purchase </a:t>
            </a:r>
            <a:r>
              <a:rPr lang="en-CA" sz="1200" b="0" i="0">
                <a:solidFill>
                  <a:srgbClr val="E8E4D8"/>
                </a:solidFill>
                <a:latin typeface="Calibri"/>
              </a:rPr>
              <a:t>ZenGUARD</a:t>
            </a:r>
            <a:r>
              <a:rPr lang="en-CA" sz="780" b="0" i="0" baseline="55000">
                <a:solidFill>
                  <a:srgbClr val="E8E4D8"/>
                </a:solidFill>
                <a:latin typeface="Calibri"/>
              </a:rPr>
              <a:t>TM</a:t>
            </a:r>
            <a:r>
              <a:rPr sz="1200" b="0" i="0">
                <a:solidFill>
                  <a:srgbClr val="E8E4D8"/>
                </a:solidFill>
                <a:latin typeface="Calibri"/>
              </a:rPr>
              <a:t> </a:t>
            </a:r>
            <a:r>
              <a:rPr lang="en-US" sz="1200" b="0" i="0">
                <a:solidFill>
                  <a:srgbClr val="E8E4D8"/>
                </a:solidFill>
                <a:latin typeface="Calibri"/>
              </a:rPr>
              <a:t>Enhanced Air Filters </a:t>
            </a:r>
            <a:r>
              <a:rPr sz="1200" b="0" i="0">
                <a:solidFill>
                  <a:srgbClr val="E8E4D8"/>
                </a:solidFill>
                <a:latin typeface="Calibri"/>
              </a:rPr>
              <a:t>directly</a:t>
            </a:r>
            <a:r>
              <a:rPr lang="en-US" sz="1200" b="0" i="0">
                <a:solidFill>
                  <a:srgbClr val="E8E4D8"/>
                </a:solidFill>
                <a:latin typeface="Calibri"/>
              </a:rPr>
              <a:t>, bypassing the </a:t>
            </a:r>
            <a:r>
              <a:rPr lang="en-CA" sz="1200" b="0" i="0">
                <a:solidFill>
                  <a:srgbClr val="E8E4D8"/>
                </a:solidFill>
                <a:latin typeface="Calibri"/>
              </a:rPr>
              <a:t>competitive bid</a:t>
            </a:r>
            <a:r>
              <a:rPr lang="en-CA" sz="1200">
                <a:solidFill>
                  <a:srgbClr val="E8E4D8"/>
                </a:solidFill>
                <a:latin typeface="Calibri"/>
              </a:rPr>
              <a:t> process</a:t>
            </a:r>
            <a:r>
              <a:rPr lang="en-CA" sz="1200" b="0" i="0">
                <a:solidFill>
                  <a:srgbClr val="E8E4D8"/>
                </a:solidFill>
                <a:latin typeface="Calibri"/>
              </a:rPr>
              <a:t>.</a:t>
            </a:r>
            <a:endParaRPr sz="1200" b="0" i="0">
              <a:solidFill>
                <a:srgbClr val="E8E4D8"/>
              </a:solidFill>
              <a:latin typeface="Calibri"/>
            </a:endParaRPr>
          </a:p>
        </p:txBody>
      </p:sp>
      <p:sp>
        <p:nvSpPr>
          <p:cNvPr id="6" name="Rectangle 5"/>
          <p:cNvSpPr/>
          <p:nvPr/>
        </p:nvSpPr>
        <p:spPr>
          <a:xfrm>
            <a:off x="640080" y="3383280"/>
            <a:ext cx="3545738" cy="118872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383280"/>
            <a:ext cx="3545738" cy="36576"/>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640080" y="3566160"/>
            <a:ext cx="3545738" cy="548640"/>
          </a:xfrm>
          <a:prstGeom prst="rect">
            <a:avLst/>
          </a:prstGeom>
          <a:noFill/>
        </p:spPr>
        <p:txBody>
          <a:bodyPr wrap="square" lIns="0" tIns="0" rIns="0" bIns="0" anchor="ctr">
            <a:noAutofit/>
          </a:bodyPr>
          <a:lstStyle/>
          <a:p>
            <a:pPr algn="ctr">
              <a:lnSpc>
                <a:spcPct val="120000"/>
              </a:lnSpc>
            </a:pPr>
            <a:r>
              <a:rPr sz="2400" b="1" i="0">
                <a:solidFill>
                  <a:srgbClr val="6B9CFF"/>
                </a:solidFill>
                <a:latin typeface="Calibri"/>
              </a:rPr>
              <a:t>3 years</a:t>
            </a:r>
          </a:p>
        </p:txBody>
      </p:sp>
      <p:sp>
        <p:nvSpPr>
          <p:cNvPr id="9" name="TextBox 8"/>
          <p:cNvSpPr txBox="1"/>
          <p:nvPr/>
        </p:nvSpPr>
        <p:spPr>
          <a:xfrm>
            <a:off x="640080" y="4187952"/>
            <a:ext cx="3545738" cy="292608"/>
          </a:xfrm>
          <a:prstGeom prst="rect">
            <a:avLst/>
          </a:prstGeom>
          <a:noFill/>
        </p:spPr>
        <p:txBody>
          <a:bodyPr wrap="square" lIns="0" tIns="0" rIns="0" bIns="0" anchor="t">
            <a:noAutofit/>
          </a:bodyPr>
          <a:lstStyle/>
          <a:p>
            <a:pPr algn="ctr">
              <a:lnSpc>
                <a:spcPct val="120000"/>
              </a:lnSpc>
            </a:pPr>
            <a:r>
              <a:rPr sz="800" b="0" i="0" spc="200">
                <a:solidFill>
                  <a:srgbClr val="9A978E"/>
                </a:solidFill>
                <a:latin typeface="Consolas"/>
              </a:rPr>
              <a:t>DIRECT PROCUREMENT WINDOW</a:t>
            </a:r>
          </a:p>
        </p:txBody>
      </p:sp>
      <p:sp>
        <p:nvSpPr>
          <p:cNvPr id="10" name="Rectangle 9"/>
          <p:cNvSpPr/>
          <p:nvPr/>
        </p:nvSpPr>
        <p:spPr>
          <a:xfrm>
            <a:off x="4322978" y="3383280"/>
            <a:ext cx="3545738" cy="118872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4322978" y="3383280"/>
            <a:ext cx="3545738" cy="36576"/>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4322978" y="3566160"/>
            <a:ext cx="3545738" cy="548640"/>
          </a:xfrm>
          <a:prstGeom prst="rect">
            <a:avLst/>
          </a:prstGeom>
          <a:noFill/>
        </p:spPr>
        <p:txBody>
          <a:bodyPr wrap="square" lIns="0" tIns="0" rIns="0" bIns="0" anchor="ctr">
            <a:noAutofit/>
          </a:bodyPr>
          <a:lstStyle/>
          <a:p>
            <a:pPr algn="ctr">
              <a:lnSpc>
                <a:spcPct val="120000"/>
              </a:lnSpc>
            </a:pPr>
            <a:r>
              <a:rPr sz="2000" b="1" i="0">
                <a:solidFill>
                  <a:srgbClr val="6B9CFF"/>
                </a:solidFill>
                <a:latin typeface="Calibri"/>
              </a:rPr>
              <a:t>~286M sq ft</a:t>
            </a:r>
          </a:p>
        </p:txBody>
      </p:sp>
      <p:sp>
        <p:nvSpPr>
          <p:cNvPr id="13" name="TextBox 12"/>
          <p:cNvSpPr txBox="1"/>
          <p:nvPr/>
        </p:nvSpPr>
        <p:spPr>
          <a:xfrm>
            <a:off x="4322978" y="4187952"/>
            <a:ext cx="3545738" cy="292608"/>
          </a:xfrm>
          <a:prstGeom prst="rect">
            <a:avLst/>
          </a:prstGeom>
          <a:noFill/>
        </p:spPr>
        <p:txBody>
          <a:bodyPr wrap="square" lIns="0" tIns="0" rIns="0" bIns="0" anchor="t">
            <a:noAutofit/>
          </a:bodyPr>
          <a:lstStyle/>
          <a:p>
            <a:pPr algn="ctr">
              <a:lnSpc>
                <a:spcPct val="120000"/>
              </a:lnSpc>
            </a:pPr>
            <a:r>
              <a:rPr sz="800" b="0" i="0" spc="200">
                <a:solidFill>
                  <a:srgbClr val="9A978E"/>
                </a:solidFill>
                <a:latin typeface="Consolas"/>
              </a:rPr>
              <a:t>TOTAL FEDERAL BUILDING FLOOR SPACE</a:t>
            </a:r>
          </a:p>
        </p:txBody>
      </p:sp>
      <p:sp>
        <p:nvSpPr>
          <p:cNvPr id="14" name="Rectangle 13"/>
          <p:cNvSpPr/>
          <p:nvPr/>
        </p:nvSpPr>
        <p:spPr>
          <a:xfrm>
            <a:off x="8005876" y="3383280"/>
            <a:ext cx="3545738" cy="118872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8005876" y="3383280"/>
            <a:ext cx="3545738" cy="36576"/>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8005876" y="3566160"/>
            <a:ext cx="3545738" cy="548640"/>
          </a:xfrm>
          <a:prstGeom prst="rect">
            <a:avLst/>
          </a:prstGeom>
          <a:noFill/>
        </p:spPr>
        <p:txBody>
          <a:bodyPr wrap="square" lIns="0" tIns="0" rIns="0" bIns="0" anchor="ctr">
            <a:noAutofit/>
          </a:bodyPr>
          <a:lstStyle/>
          <a:p>
            <a:pPr algn="ctr">
              <a:lnSpc>
                <a:spcPct val="120000"/>
              </a:lnSpc>
            </a:pPr>
            <a:r>
              <a:rPr sz="2000" b="1" i="0">
                <a:solidFill>
                  <a:srgbClr val="6B9CFF"/>
                </a:solidFill>
                <a:latin typeface="Calibri"/>
              </a:rPr>
              <a:t>~$10M - $35M</a:t>
            </a:r>
          </a:p>
        </p:txBody>
      </p:sp>
      <p:sp>
        <p:nvSpPr>
          <p:cNvPr id="17" name="TextBox 16"/>
          <p:cNvSpPr txBox="1"/>
          <p:nvPr/>
        </p:nvSpPr>
        <p:spPr>
          <a:xfrm>
            <a:off x="8005876" y="4187952"/>
            <a:ext cx="3545738" cy="292608"/>
          </a:xfrm>
          <a:prstGeom prst="rect">
            <a:avLst/>
          </a:prstGeom>
          <a:noFill/>
        </p:spPr>
        <p:txBody>
          <a:bodyPr wrap="square" lIns="0" tIns="0" rIns="0" bIns="0" anchor="t">
            <a:noAutofit/>
          </a:bodyPr>
          <a:lstStyle/>
          <a:p>
            <a:pPr algn="ctr">
              <a:lnSpc>
                <a:spcPct val="120000"/>
              </a:lnSpc>
            </a:pPr>
            <a:r>
              <a:rPr sz="800" b="0" i="0" spc="200">
                <a:solidFill>
                  <a:srgbClr val="9A978E"/>
                </a:solidFill>
                <a:latin typeface="Consolas"/>
              </a:rPr>
              <a:t>EST. ANNUAL ADDRESSABLE OPPORTUNITY</a:t>
            </a:r>
          </a:p>
        </p:txBody>
      </p:sp>
      <p:sp>
        <p:nvSpPr>
          <p:cNvPr id="18" name="TextBox 17"/>
          <p:cNvSpPr txBox="1"/>
          <p:nvPr/>
        </p:nvSpPr>
        <p:spPr>
          <a:xfrm>
            <a:off x="640080" y="4709160"/>
            <a:ext cx="7315200" cy="274320"/>
          </a:xfrm>
          <a:prstGeom prst="rect">
            <a:avLst/>
          </a:prstGeom>
          <a:noFill/>
        </p:spPr>
        <p:txBody>
          <a:bodyPr wrap="square" lIns="0" tIns="0" rIns="0" bIns="0" anchor="t">
            <a:noAutofit/>
          </a:bodyPr>
          <a:lstStyle/>
          <a:p>
            <a:pPr algn="l">
              <a:lnSpc>
                <a:spcPct val="120000"/>
              </a:lnSpc>
            </a:pPr>
            <a:r>
              <a:rPr sz="1000" b="0" i="0" spc="300">
                <a:solidFill>
                  <a:srgbClr val="6B9CFF"/>
                </a:solidFill>
                <a:latin typeface="Consolas"/>
              </a:rPr>
              <a:t>WHY THIS MATTERS</a:t>
            </a:r>
          </a:p>
        </p:txBody>
      </p:sp>
      <p:sp>
        <p:nvSpPr>
          <p:cNvPr id="19" name="TextBox 18"/>
          <p:cNvSpPr txBox="1"/>
          <p:nvPr/>
        </p:nvSpPr>
        <p:spPr>
          <a:xfrm>
            <a:off x="640080" y="5029200"/>
            <a:ext cx="10972800" cy="1188720"/>
          </a:xfrm>
          <a:prstGeom prst="rect">
            <a:avLst/>
          </a:prstGeom>
          <a:noFill/>
        </p:spPr>
        <p:txBody>
          <a:bodyPr wrap="square" lIns="0" tIns="0" rIns="0" bIns="0">
            <a:noAutofit/>
          </a:bodyPr>
          <a:lstStyle/>
          <a:p>
            <a:pPr algn="l">
              <a:lnSpc>
                <a:spcPct val="130000"/>
              </a:lnSpc>
            </a:pPr>
            <a:r>
              <a:rPr lang="en-US" sz="1200" b="1">
                <a:solidFill>
                  <a:srgbClr val="E8E4D8"/>
                </a:solidFill>
                <a:latin typeface="Calibri"/>
              </a:rPr>
              <a:t>• Procurement friction removed.  </a:t>
            </a:r>
            <a:r>
              <a:rPr lang="en-US" sz="1200">
                <a:solidFill>
                  <a:srgbClr val="E8E4D8"/>
                </a:solidFill>
                <a:latin typeface="Calibri"/>
              </a:rPr>
              <a:t>Federal departments can purchase ZenGUARD</a:t>
            </a:r>
            <a:r>
              <a:rPr lang="en-CA" sz="650" baseline="55000">
                <a:solidFill>
                  <a:srgbClr val="E8E4D8"/>
                </a:solidFill>
                <a:latin typeface="Calibri"/>
              </a:rPr>
              <a:t>TM</a:t>
            </a:r>
            <a:r>
              <a:rPr lang="en-US" sz="1200">
                <a:solidFill>
                  <a:srgbClr val="E8E4D8"/>
                </a:solidFill>
                <a:latin typeface="Calibri"/>
              </a:rPr>
              <a:t> without competitive bid. </a:t>
            </a:r>
          </a:p>
          <a:p>
            <a:pPr algn="l">
              <a:lnSpc>
                <a:spcPct val="130000"/>
              </a:lnSpc>
              <a:spcBef>
                <a:spcPts val="600"/>
              </a:spcBef>
            </a:pPr>
            <a:r>
              <a:rPr lang="en-US" sz="1200" b="1">
                <a:solidFill>
                  <a:srgbClr val="E8E4D8"/>
                </a:solidFill>
                <a:latin typeface="Calibri"/>
              </a:rPr>
              <a:t>• Three-year procurement window.  </a:t>
            </a:r>
            <a:r>
              <a:rPr lang="en-US" sz="1200">
                <a:solidFill>
                  <a:srgbClr val="E8E4D8"/>
                </a:solidFill>
                <a:latin typeface="Calibri"/>
              </a:rPr>
              <a:t>A defined commercial timeframe for direct federal purchases.</a:t>
            </a:r>
          </a:p>
          <a:p>
            <a:pPr algn="l">
              <a:lnSpc>
                <a:spcPct val="130000"/>
              </a:lnSpc>
              <a:spcBef>
                <a:spcPts val="600"/>
              </a:spcBef>
            </a:pPr>
            <a:r>
              <a:rPr lang="en-US" sz="1200" b="1">
                <a:solidFill>
                  <a:srgbClr val="E8E4D8"/>
                </a:solidFill>
                <a:latin typeface="Calibri"/>
              </a:rPr>
              <a:t>• Aligned with the Greening Government Strategy.  </a:t>
            </a:r>
            <a:r>
              <a:rPr lang="en-US" sz="1200">
                <a:solidFill>
                  <a:srgbClr val="E8E4D8"/>
                </a:solidFill>
                <a:latin typeface="Calibri"/>
              </a:rPr>
              <a:t>ZenGUARD</a:t>
            </a:r>
            <a:r>
              <a:rPr lang="en-CA" sz="650" baseline="55000">
                <a:solidFill>
                  <a:srgbClr val="E8E4D8"/>
                </a:solidFill>
                <a:latin typeface="Calibri"/>
              </a:rPr>
              <a:t>TM</a:t>
            </a:r>
            <a:r>
              <a:rPr lang="en-US" sz="1200">
                <a:solidFill>
                  <a:srgbClr val="E8E4D8"/>
                </a:solidFill>
                <a:latin typeface="Calibri"/>
              </a:rPr>
              <a:t> allows procurement officers to advance multiple sustainability commitments through a single product decision.</a:t>
            </a:r>
          </a:p>
        </p:txBody>
      </p:sp>
      <p:sp>
        <p:nvSpPr>
          <p:cNvPr id="20" name="TextBox 19"/>
          <p:cNvSpPr txBox="1"/>
          <p:nvPr/>
        </p:nvSpPr>
        <p:spPr>
          <a:xfrm>
            <a:off x="640080" y="6294882"/>
            <a:ext cx="10911535" cy="201168"/>
          </a:xfrm>
          <a:prstGeom prst="rect">
            <a:avLst/>
          </a:prstGeom>
          <a:noFill/>
        </p:spPr>
        <p:txBody>
          <a:bodyPr wrap="square" lIns="0" tIns="0" rIns="0" bIns="0" anchor="t">
            <a:noAutofit/>
          </a:bodyPr>
          <a:lstStyle/>
          <a:p>
            <a:pPr algn="l">
              <a:lnSpc>
                <a:spcPct val="130000"/>
              </a:lnSpc>
            </a:pPr>
            <a:r>
              <a:rPr sz="650" b="0" i="0">
                <a:solidFill>
                  <a:srgbClr val="9A978E"/>
                </a:solidFill>
                <a:latin typeface="Calibri"/>
              </a:rPr>
              <a:t>Illustrative estimate. Methodology: ~286M sq ft federal floor space ÷ ~1,000 sq ft per HVAC filter = ~286,000 filters. Low end: 2 replacements/yr at ~$20. High end: 4 replacements/yr at ~$30. Source: Treasury Board of Canada Secretariat, Directory of Federal Real Property. PTC listing does not guarantee orders. See FLS.</a:t>
            </a:r>
          </a:p>
        </p:txBody>
      </p:sp>
      <p:sp>
        <p:nvSpPr>
          <p:cNvPr id="21" name="Rectangle 20"/>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6B9CFF"/>
                </a:solidFill>
                <a:latin typeface="Consolas"/>
              </a:rPr>
              <a:t>COMMERCIAL REACH</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Beyond federal.</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sz="2200" b="0" i="1">
                <a:solidFill>
                  <a:srgbClr val="9A978E"/>
                </a:solidFill>
                <a:latin typeface="Calibri"/>
              </a:rPr>
              <a:t>Where </a:t>
            </a:r>
            <a:r>
              <a:rPr lang="en-CA" sz="2200" b="0" i="1">
                <a:solidFill>
                  <a:srgbClr val="9A978E"/>
                </a:solidFill>
                <a:latin typeface="Calibri"/>
              </a:rPr>
              <a:t>ZenGUARD</a:t>
            </a:r>
            <a:r>
              <a:rPr lang="en-CA" sz="1430" b="0" i="1" baseline="55000">
                <a:solidFill>
                  <a:srgbClr val="9A978E"/>
                </a:solidFill>
                <a:latin typeface="Calibri"/>
              </a:rPr>
              <a:t>TM</a:t>
            </a:r>
            <a:r>
              <a:rPr sz="2200" b="0" i="1">
                <a:solidFill>
                  <a:srgbClr val="9A978E"/>
                </a:solidFill>
                <a:latin typeface="Calibri"/>
              </a:rPr>
              <a:t> goes next.</a:t>
            </a:r>
          </a:p>
        </p:txBody>
      </p:sp>
      <p:sp>
        <p:nvSpPr>
          <p:cNvPr id="5" name="TextBox 4"/>
          <p:cNvSpPr txBox="1"/>
          <p:nvPr/>
        </p:nvSpPr>
        <p:spPr>
          <a:xfrm>
            <a:off x="640080" y="2331720"/>
            <a:ext cx="10911535" cy="640080"/>
          </a:xfrm>
          <a:prstGeom prst="rect">
            <a:avLst/>
          </a:prstGeom>
          <a:noFill/>
        </p:spPr>
        <p:txBody>
          <a:bodyPr wrap="square" lIns="0" tIns="0" rIns="0" bIns="0" anchor="t">
            <a:noAutofit/>
          </a:bodyPr>
          <a:lstStyle/>
          <a:p>
            <a:pPr algn="l">
              <a:lnSpc>
                <a:spcPct val="140000"/>
              </a:lnSpc>
            </a:pPr>
            <a:r>
              <a:rPr sz="1200" b="0" i="0">
                <a:solidFill>
                  <a:srgbClr val="E8E4D8"/>
                </a:solidFill>
                <a:latin typeface="Calibri"/>
              </a:rPr>
              <a:t>Federal procurement is the </a:t>
            </a:r>
            <a:r>
              <a:rPr lang="en-US" sz="1200" b="0" i="0">
                <a:solidFill>
                  <a:srgbClr val="E8E4D8"/>
                </a:solidFill>
                <a:latin typeface="Calibri"/>
              </a:rPr>
              <a:t>primary</a:t>
            </a:r>
            <a:r>
              <a:rPr sz="1200" b="0" i="0">
                <a:solidFill>
                  <a:srgbClr val="E8E4D8"/>
                </a:solidFill>
                <a:latin typeface="Calibri"/>
              </a:rPr>
              <a:t> validation. The same product, same certifications, and same Government of Canada credibility extend</a:t>
            </a:r>
            <a:r>
              <a:rPr lang="en-CA" sz="1200" b="0" i="0">
                <a:solidFill>
                  <a:srgbClr val="E8E4D8"/>
                </a:solidFill>
                <a:latin typeface="Calibri"/>
              </a:rPr>
              <a:t>s</a:t>
            </a:r>
            <a:r>
              <a:rPr sz="1200" b="0" i="0">
                <a:solidFill>
                  <a:srgbClr val="E8E4D8"/>
                </a:solidFill>
                <a:latin typeface="Calibri"/>
              </a:rPr>
              <a:t> to additional commercial channels already in motion.</a:t>
            </a:r>
          </a:p>
        </p:txBody>
      </p:sp>
      <p:sp>
        <p:nvSpPr>
          <p:cNvPr id="6" name="Rectangle 5"/>
          <p:cNvSpPr/>
          <p:nvPr/>
        </p:nvSpPr>
        <p:spPr>
          <a:xfrm>
            <a:off x="640080" y="3200400"/>
            <a:ext cx="5364327" cy="15087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200400"/>
            <a:ext cx="5364327" cy="36576"/>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914400" y="3383280"/>
            <a:ext cx="4815687" cy="320040"/>
          </a:xfrm>
          <a:prstGeom prst="rect">
            <a:avLst/>
          </a:prstGeom>
          <a:noFill/>
        </p:spPr>
        <p:txBody>
          <a:bodyPr wrap="square" lIns="0" tIns="0" rIns="0" bIns="0" anchor="t">
            <a:noAutofit/>
          </a:bodyPr>
          <a:lstStyle/>
          <a:p>
            <a:pPr algn="l">
              <a:lnSpc>
                <a:spcPct val="120000"/>
              </a:lnSpc>
            </a:pPr>
            <a:r>
              <a:rPr sz="1000" b="1" i="0" spc="300">
                <a:solidFill>
                  <a:srgbClr val="6B9CFF"/>
                </a:solidFill>
                <a:latin typeface="Consolas"/>
              </a:rPr>
              <a:t>EDUCATION</a:t>
            </a:r>
          </a:p>
        </p:txBody>
      </p:sp>
      <p:sp>
        <p:nvSpPr>
          <p:cNvPr id="9" name="TextBox 8"/>
          <p:cNvSpPr txBox="1"/>
          <p:nvPr/>
        </p:nvSpPr>
        <p:spPr>
          <a:xfrm>
            <a:off x="914400" y="3749040"/>
            <a:ext cx="4815687" cy="914400"/>
          </a:xfrm>
          <a:prstGeom prst="rect">
            <a:avLst/>
          </a:prstGeom>
          <a:noFill/>
        </p:spPr>
        <p:txBody>
          <a:bodyPr wrap="square" lIns="0" tIns="0" rIns="0" bIns="0" anchor="t">
            <a:noAutofit/>
          </a:bodyPr>
          <a:lstStyle/>
          <a:p>
            <a:pPr>
              <a:lnSpc>
                <a:spcPct val="135000"/>
              </a:lnSpc>
            </a:pPr>
            <a:r>
              <a:rPr lang="en-US" sz="1200" b="0" i="0">
                <a:solidFill>
                  <a:srgbClr val="E8E4D8"/>
                </a:solidFill>
                <a:latin typeface="Calibri"/>
              </a:rPr>
              <a:t>Grand Erie District School Board pilot.</a:t>
            </a:r>
            <a:r>
              <a:rPr lang="en-US" sz="1200">
                <a:solidFill>
                  <a:srgbClr val="E8E4D8"/>
                </a:solidFill>
              </a:rPr>
              <a:t> </a:t>
            </a:r>
            <a:r>
              <a:rPr lang="en-US" sz="1200" b="0" i="0">
                <a:solidFill>
                  <a:srgbClr val="E8E4D8"/>
                </a:solidFill>
                <a:latin typeface="Calibri"/>
              </a:rPr>
              <a:t>Peer-reviewed ASHRAE publications validate classroom application. NRC testing conducted in a purpose-built simulated classroom environment.</a:t>
            </a:r>
          </a:p>
        </p:txBody>
      </p:sp>
      <p:sp>
        <p:nvSpPr>
          <p:cNvPr id="10" name="Rectangle 9"/>
          <p:cNvSpPr/>
          <p:nvPr/>
        </p:nvSpPr>
        <p:spPr>
          <a:xfrm>
            <a:off x="6187287" y="3200400"/>
            <a:ext cx="5364327" cy="15087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6187287" y="3200400"/>
            <a:ext cx="5364327" cy="36576"/>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6461607" y="3383280"/>
            <a:ext cx="4815687" cy="320040"/>
          </a:xfrm>
          <a:prstGeom prst="rect">
            <a:avLst/>
          </a:prstGeom>
          <a:noFill/>
        </p:spPr>
        <p:txBody>
          <a:bodyPr wrap="square" lIns="0" tIns="0" rIns="0" bIns="0" anchor="t">
            <a:noAutofit/>
          </a:bodyPr>
          <a:lstStyle/>
          <a:p>
            <a:pPr algn="l">
              <a:lnSpc>
                <a:spcPct val="120000"/>
              </a:lnSpc>
            </a:pPr>
            <a:r>
              <a:rPr sz="1000" b="1" i="0" spc="300">
                <a:solidFill>
                  <a:srgbClr val="6B9CFF"/>
                </a:solidFill>
                <a:latin typeface="Consolas"/>
              </a:rPr>
              <a:t>CANADIAN HEALTHCARE &amp; INSTITUTIONAL</a:t>
            </a:r>
          </a:p>
        </p:txBody>
      </p:sp>
      <p:sp>
        <p:nvSpPr>
          <p:cNvPr id="13" name="TextBox 12"/>
          <p:cNvSpPr txBox="1"/>
          <p:nvPr/>
        </p:nvSpPr>
        <p:spPr>
          <a:xfrm>
            <a:off x="6461607" y="3749040"/>
            <a:ext cx="4815687" cy="914400"/>
          </a:xfrm>
          <a:prstGeom prst="rect">
            <a:avLst/>
          </a:prstGeom>
          <a:noFill/>
        </p:spPr>
        <p:txBody>
          <a:bodyPr wrap="square" lIns="0" tIns="0" rIns="0" bIns="0" anchor="t">
            <a:noAutofit/>
          </a:bodyPr>
          <a:lstStyle/>
          <a:p>
            <a:pPr algn="l">
              <a:lnSpc>
                <a:spcPct val="135000"/>
              </a:lnSpc>
            </a:pPr>
            <a:r>
              <a:rPr lang="en-US" sz="1200" b="0" i="0">
                <a:solidFill>
                  <a:srgbClr val="E8E4D8"/>
                </a:solidFill>
                <a:latin typeface="Calibri"/>
              </a:rPr>
              <a:t>Potential application across the Canadian healthcare system and institutional facilities.</a:t>
            </a:r>
          </a:p>
        </p:txBody>
      </p:sp>
      <p:sp>
        <p:nvSpPr>
          <p:cNvPr id="14" name="Rectangle 13"/>
          <p:cNvSpPr/>
          <p:nvPr/>
        </p:nvSpPr>
        <p:spPr>
          <a:xfrm>
            <a:off x="640080" y="4846320"/>
            <a:ext cx="5364327" cy="15087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640080" y="4846320"/>
            <a:ext cx="5364327" cy="36576"/>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914400" y="5029200"/>
            <a:ext cx="4815687" cy="320040"/>
          </a:xfrm>
          <a:prstGeom prst="rect">
            <a:avLst/>
          </a:prstGeom>
          <a:noFill/>
        </p:spPr>
        <p:txBody>
          <a:bodyPr wrap="square" lIns="0" tIns="0" rIns="0" bIns="0" anchor="t">
            <a:noAutofit/>
          </a:bodyPr>
          <a:lstStyle/>
          <a:p>
            <a:pPr algn="l">
              <a:lnSpc>
                <a:spcPct val="120000"/>
              </a:lnSpc>
            </a:pPr>
            <a:r>
              <a:rPr sz="1000" b="1" i="0" spc="300">
                <a:solidFill>
                  <a:srgbClr val="6B9CFF"/>
                </a:solidFill>
                <a:latin typeface="Consolas"/>
              </a:rPr>
              <a:t>US COMMERCIAL</a:t>
            </a:r>
          </a:p>
        </p:txBody>
      </p:sp>
      <p:sp>
        <p:nvSpPr>
          <p:cNvPr id="17" name="TextBox 16"/>
          <p:cNvSpPr txBox="1"/>
          <p:nvPr/>
        </p:nvSpPr>
        <p:spPr>
          <a:xfrm>
            <a:off x="914400" y="5394960"/>
            <a:ext cx="4815687" cy="914400"/>
          </a:xfrm>
          <a:prstGeom prst="rect">
            <a:avLst/>
          </a:prstGeom>
          <a:noFill/>
        </p:spPr>
        <p:txBody>
          <a:bodyPr wrap="square" lIns="0" tIns="0" rIns="0" bIns="0" anchor="t">
            <a:noAutofit/>
          </a:bodyPr>
          <a:lstStyle/>
          <a:p>
            <a:pPr>
              <a:lnSpc>
                <a:spcPct val="135000"/>
              </a:lnSpc>
            </a:pPr>
            <a:r>
              <a:rPr lang="en-US" sz="1200" b="0" i="0">
                <a:solidFill>
                  <a:srgbClr val="E8E4D8"/>
                </a:solidFill>
                <a:latin typeface="Calibri"/>
              </a:rPr>
              <a:t>Working with Quality Filters Inc.</a:t>
            </a:r>
            <a:r>
              <a:rPr lang="en-US" sz="1200">
                <a:solidFill>
                  <a:srgbClr val="E8E4D8"/>
                </a:solidFill>
                <a:latin typeface="Calibri"/>
              </a:rPr>
              <a:t> in </a:t>
            </a:r>
            <a:r>
              <a:rPr lang="en-US" sz="1200" b="0" i="0">
                <a:solidFill>
                  <a:srgbClr val="E8E4D8"/>
                </a:solidFill>
                <a:latin typeface="Calibri"/>
              </a:rPr>
              <a:t>Robertsdale, Alabama for US manufacturing and distribution</a:t>
            </a:r>
            <a:r>
              <a:rPr lang="en-US" sz="1200">
                <a:solidFill>
                  <a:srgbClr val="E8E4D8"/>
                </a:solidFill>
                <a:latin typeface="Calibri"/>
              </a:rPr>
              <a:t>. First U.S. commercial order received.</a:t>
            </a:r>
          </a:p>
          <a:p>
            <a:pPr algn="l">
              <a:lnSpc>
                <a:spcPct val="135000"/>
              </a:lnSpc>
            </a:pPr>
            <a:endParaRPr lang="en-US" sz="1200" b="0" i="0">
              <a:solidFill>
                <a:srgbClr val="E8E4D8"/>
              </a:solidFill>
              <a:latin typeface="Calibri"/>
            </a:endParaRPr>
          </a:p>
        </p:txBody>
      </p:sp>
      <p:sp>
        <p:nvSpPr>
          <p:cNvPr id="18" name="Rectangle 17"/>
          <p:cNvSpPr/>
          <p:nvPr/>
        </p:nvSpPr>
        <p:spPr>
          <a:xfrm>
            <a:off x="6187287" y="4846320"/>
            <a:ext cx="5364327" cy="15087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6187287" y="4846320"/>
            <a:ext cx="5364327" cy="36576"/>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6461607" y="5029200"/>
            <a:ext cx="4815687" cy="320040"/>
          </a:xfrm>
          <a:prstGeom prst="rect">
            <a:avLst/>
          </a:prstGeom>
          <a:noFill/>
        </p:spPr>
        <p:txBody>
          <a:bodyPr wrap="square" lIns="0" tIns="0" rIns="0" bIns="0" anchor="t">
            <a:noAutofit/>
          </a:bodyPr>
          <a:lstStyle/>
          <a:p>
            <a:pPr algn="l">
              <a:lnSpc>
                <a:spcPct val="120000"/>
              </a:lnSpc>
            </a:pPr>
            <a:r>
              <a:rPr sz="1000" b="1" i="0" spc="300">
                <a:solidFill>
                  <a:srgbClr val="6B9CFF"/>
                </a:solidFill>
                <a:latin typeface="Consolas"/>
              </a:rPr>
              <a:t>PROVINCIAL, MUNICIPAL &amp; INTERNATIONAL</a:t>
            </a:r>
          </a:p>
        </p:txBody>
      </p:sp>
      <p:sp>
        <p:nvSpPr>
          <p:cNvPr id="21" name="TextBox 20"/>
          <p:cNvSpPr txBox="1"/>
          <p:nvPr/>
        </p:nvSpPr>
        <p:spPr>
          <a:xfrm>
            <a:off x="6461607" y="5394960"/>
            <a:ext cx="4815687" cy="914400"/>
          </a:xfrm>
          <a:prstGeom prst="rect">
            <a:avLst/>
          </a:prstGeom>
          <a:noFill/>
        </p:spPr>
        <p:txBody>
          <a:bodyPr wrap="square" lIns="0" tIns="0" rIns="0" bIns="0" anchor="t">
            <a:noAutofit/>
          </a:bodyPr>
          <a:lstStyle/>
          <a:p>
            <a:pPr algn="l">
              <a:lnSpc>
                <a:spcPct val="135000"/>
              </a:lnSpc>
            </a:pPr>
            <a:r>
              <a:rPr lang="en-US" sz="1200" b="0" i="0">
                <a:solidFill>
                  <a:srgbClr val="E8E4D8"/>
                </a:solidFill>
                <a:latin typeface="Calibri"/>
              </a:rPr>
              <a:t>Provincial governments, municipal buyers, and allied government can purchase the same product with the same federal validation behind it.</a:t>
            </a:r>
          </a:p>
        </p:txBody>
      </p:sp>
      <p:sp>
        <p:nvSpPr>
          <p:cNvPr id="22" name="Rectangle 21"/>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9A978E"/>
                </a:solidFill>
                <a:latin typeface="Consolas"/>
              </a:rPr>
              <a:t>CATALYSTS &amp; TIMELINE</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What's ahead.</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sz="2200" b="0" i="1">
                <a:solidFill>
                  <a:srgbClr val="9A978E"/>
                </a:solidFill>
                <a:latin typeface="Calibri"/>
              </a:rPr>
              <a:t>The next twelve months.</a:t>
            </a:r>
          </a:p>
        </p:txBody>
      </p:sp>
      <p:sp>
        <p:nvSpPr>
          <p:cNvPr id="5" name="TextBox 4"/>
          <p:cNvSpPr txBox="1"/>
          <p:nvPr/>
        </p:nvSpPr>
        <p:spPr>
          <a:xfrm>
            <a:off x="640080" y="2331720"/>
            <a:ext cx="10911535" cy="640080"/>
          </a:xfrm>
          <a:prstGeom prst="rect">
            <a:avLst/>
          </a:prstGeom>
          <a:noFill/>
        </p:spPr>
        <p:txBody>
          <a:bodyPr wrap="square" lIns="0" tIns="0" rIns="0" bIns="0" anchor="t">
            <a:noAutofit/>
          </a:bodyPr>
          <a:lstStyle/>
          <a:p>
            <a:pPr algn="l">
              <a:lnSpc>
                <a:spcPct val="140000"/>
              </a:lnSpc>
            </a:pPr>
            <a:r>
              <a:rPr sz="1200" b="0" i="0">
                <a:solidFill>
                  <a:srgbClr val="E8E4D8"/>
                </a:solidFill>
                <a:latin typeface="Calibri"/>
              </a:rPr>
              <a:t>A defined sequence of value-creating events across both Albany and </a:t>
            </a:r>
            <a:r>
              <a:rPr lang="en-CA" sz="1200" b="0" i="0">
                <a:solidFill>
                  <a:srgbClr val="E8E4D8"/>
                </a:solidFill>
                <a:latin typeface="Calibri"/>
              </a:rPr>
              <a:t>ZenGUARD</a:t>
            </a:r>
            <a:r>
              <a:rPr lang="en-CA" sz="780" b="0" i="0" baseline="55000">
                <a:solidFill>
                  <a:srgbClr val="E8E4D8"/>
                </a:solidFill>
                <a:latin typeface="Calibri"/>
              </a:rPr>
              <a:t>TM</a:t>
            </a:r>
            <a:r>
              <a:rPr sz="1200" b="0" i="0">
                <a:solidFill>
                  <a:srgbClr val="E8E4D8"/>
                </a:solidFill>
                <a:latin typeface="Calibri"/>
              </a:rPr>
              <a:t>, with the Summer 2026 PEA as the headline catalyst.</a:t>
            </a:r>
          </a:p>
        </p:txBody>
      </p:sp>
      <p:sp>
        <p:nvSpPr>
          <p:cNvPr id="6" name="Rectangle 5"/>
          <p:cNvSpPr/>
          <p:nvPr/>
        </p:nvSpPr>
        <p:spPr>
          <a:xfrm>
            <a:off x="640080" y="3154680"/>
            <a:ext cx="10911535" cy="13716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154680"/>
            <a:ext cx="45720" cy="1371600"/>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868680" y="3291840"/>
            <a:ext cx="2286000" cy="274320"/>
          </a:xfrm>
          <a:prstGeom prst="rect">
            <a:avLst/>
          </a:prstGeom>
          <a:noFill/>
        </p:spPr>
        <p:txBody>
          <a:bodyPr wrap="square" lIns="0" tIns="0" rIns="0" bIns="0" anchor="t">
            <a:noAutofit/>
          </a:bodyPr>
          <a:lstStyle/>
          <a:p>
            <a:pPr algn="l">
              <a:lnSpc>
                <a:spcPct val="120000"/>
              </a:lnSpc>
            </a:pPr>
            <a:r>
              <a:rPr sz="1000" b="0" i="0" spc="300">
                <a:solidFill>
                  <a:srgbClr val="5FE8B4"/>
                </a:solidFill>
                <a:latin typeface="Consolas"/>
              </a:rPr>
              <a:t>ALBANY</a:t>
            </a:r>
          </a:p>
        </p:txBody>
      </p:sp>
      <p:sp>
        <p:nvSpPr>
          <p:cNvPr id="9" name="TextBox 8"/>
          <p:cNvSpPr txBox="1"/>
          <p:nvPr/>
        </p:nvSpPr>
        <p:spPr>
          <a:xfrm>
            <a:off x="868680" y="3657600"/>
            <a:ext cx="2533573" cy="274320"/>
          </a:xfrm>
          <a:prstGeom prst="rect">
            <a:avLst/>
          </a:prstGeom>
          <a:noFill/>
        </p:spPr>
        <p:txBody>
          <a:bodyPr wrap="square" lIns="0" tIns="0" rIns="0" bIns="0" anchor="t">
            <a:noAutofit/>
          </a:bodyPr>
          <a:lstStyle/>
          <a:p>
            <a:pPr algn="l">
              <a:lnSpc>
                <a:spcPct val="120000"/>
              </a:lnSpc>
            </a:pPr>
            <a:r>
              <a:rPr sz="800" b="0" i="0" spc="200">
                <a:solidFill>
                  <a:srgbClr val="5FE8B4"/>
                </a:solidFill>
                <a:latin typeface="Consolas"/>
              </a:rPr>
              <a:t>Now - Summer 2026</a:t>
            </a:r>
          </a:p>
        </p:txBody>
      </p:sp>
      <p:sp>
        <p:nvSpPr>
          <p:cNvPr id="10" name="TextBox 9"/>
          <p:cNvSpPr txBox="1"/>
          <p:nvPr/>
        </p:nvSpPr>
        <p:spPr>
          <a:xfrm>
            <a:off x="868680" y="3950208"/>
            <a:ext cx="2533573" cy="502920"/>
          </a:xfrm>
          <a:prstGeom prst="rect">
            <a:avLst/>
          </a:prstGeom>
          <a:noFill/>
        </p:spPr>
        <p:txBody>
          <a:bodyPr wrap="square" lIns="0" tIns="0" rIns="0" bIns="0" anchor="t">
            <a:noAutofit/>
          </a:bodyPr>
          <a:lstStyle/>
          <a:p>
            <a:pPr algn="l">
              <a:lnSpc>
                <a:spcPct val="130000"/>
              </a:lnSpc>
            </a:pPr>
            <a:r>
              <a:rPr sz="1000" b="0" i="0">
                <a:solidFill>
                  <a:srgbClr val="E8E4D8"/>
                </a:solidFill>
                <a:latin typeface="Calibri"/>
              </a:rPr>
              <a:t>PEA workstreams in progress</a:t>
            </a:r>
          </a:p>
        </p:txBody>
      </p:sp>
      <p:sp>
        <p:nvSpPr>
          <p:cNvPr id="11" name="TextBox 10"/>
          <p:cNvSpPr txBox="1"/>
          <p:nvPr/>
        </p:nvSpPr>
        <p:spPr>
          <a:xfrm>
            <a:off x="3493693" y="3657600"/>
            <a:ext cx="2533573" cy="274320"/>
          </a:xfrm>
          <a:prstGeom prst="rect">
            <a:avLst/>
          </a:prstGeom>
          <a:noFill/>
        </p:spPr>
        <p:txBody>
          <a:bodyPr wrap="square" lIns="0" tIns="0" rIns="0" bIns="0" anchor="t">
            <a:noAutofit/>
          </a:bodyPr>
          <a:lstStyle/>
          <a:p>
            <a:pPr algn="l">
              <a:lnSpc>
                <a:spcPct val="120000"/>
              </a:lnSpc>
            </a:pPr>
            <a:r>
              <a:rPr sz="800" b="0" i="0" spc="200">
                <a:solidFill>
                  <a:srgbClr val="5FE8B4"/>
                </a:solidFill>
                <a:latin typeface="Consolas"/>
              </a:rPr>
              <a:t>Summer 2026</a:t>
            </a:r>
          </a:p>
        </p:txBody>
      </p:sp>
      <p:sp>
        <p:nvSpPr>
          <p:cNvPr id="12" name="TextBox 11"/>
          <p:cNvSpPr txBox="1"/>
          <p:nvPr/>
        </p:nvSpPr>
        <p:spPr>
          <a:xfrm>
            <a:off x="3493693" y="3950208"/>
            <a:ext cx="2533573" cy="502920"/>
          </a:xfrm>
          <a:prstGeom prst="rect">
            <a:avLst/>
          </a:prstGeom>
          <a:noFill/>
        </p:spPr>
        <p:txBody>
          <a:bodyPr wrap="square" lIns="0" tIns="0" rIns="0" bIns="0" anchor="t">
            <a:noAutofit/>
          </a:bodyPr>
          <a:lstStyle/>
          <a:p>
            <a:pPr algn="l">
              <a:lnSpc>
                <a:spcPct val="130000"/>
              </a:lnSpc>
            </a:pPr>
            <a:r>
              <a:rPr sz="1000" b="0" i="0">
                <a:solidFill>
                  <a:srgbClr val="E8E4D8"/>
                </a:solidFill>
                <a:latin typeface="Calibri"/>
              </a:rPr>
              <a:t>PEA delivery — the headline catalyst</a:t>
            </a:r>
          </a:p>
        </p:txBody>
      </p:sp>
      <p:sp>
        <p:nvSpPr>
          <p:cNvPr id="13" name="TextBox 12"/>
          <p:cNvSpPr txBox="1"/>
          <p:nvPr/>
        </p:nvSpPr>
        <p:spPr>
          <a:xfrm>
            <a:off x="6118707" y="3657600"/>
            <a:ext cx="2533573" cy="274320"/>
          </a:xfrm>
          <a:prstGeom prst="rect">
            <a:avLst/>
          </a:prstGeom>
          <a:noFill/>
        </p:spPr>
        <p:txBody>
          <a:bodyPr wrap="square" lIns="0" tIns="0" rIns="0" bIns="0" anchor="t">
            <a:noAutofit/>
          </a:bodyPr>
          <a:lstStyle/>
          <a:p>
            <a:pPr algn="l">
              <a:lnSpc>
                <a:spcPct val="120000"/>
              </a:lnSpc>
            </a:pPr>
            <a:r>
              <a:rPr sz="800" b="0" i="0" spc="200">
                <a:solidFill>
                  <a:srgbClr val="5FE8B4"/>
                </a:solidFill>
                <a:latin typeface="Consolas"/>
              </a:rPr>
              <a:t>Post-PE</a:t>
            </a:r>
            <a:r>
              <a:rPr lang="en-CA" sz="800" spc="200">
                <a:solidFill>
                  <a:srgbClr val="5FE8B4"/>
                </a:solidFill>
                <a:latin typeface="Consolas"/>
              </a:rPr>
              <a:t>A</a:t>
            </a:r>
            <a:endParaRPr sz="800" b="0" i="0" spc="200">
              <a:solidFill>
                <a:srgbClr val="5FE8B4"/>
              </a:solidFill>
              <a:latin typeface="Consolas"/>
            </a:endParaRPr>
          </a:p>
        </p:txBody>
      </p:sp>
      <p:sp>
        <p:nvSpPr>
          <p:cNvPr id="14" name="TextBox 13"/>
          <p:cNvSpPr txBox="1"/>
          <p:nvPr/>
        </p:nvSpPr>
        <p:spPr>
          <a:xfrm>
            <a:off x="6118707" y="3950208"/>
            <a:ext cx="2533573" cy="502920"/>
          </a:xfrm>
          <a:prstGeom prst="rect">
            <a:avLst/>
          </a:prstGeom>
          <a:noFill/>
        </p:spPr>
        <p:txBody>
          <a:bodyPr wrap="square" lIns="0" tIns="0" rIns="0" bIns="0" anchor="t">
            <a:noAutofit/>
          </a:bodyPr>
          <a:lstStyle/>
          <a:p>
            <a:pPr algn="l">
              <a:lnSpc>
                <a:spcPct val="130000"/>
              </a:lnSpc>
            </a:pPr>
            <a:r>
              <a:rPr sz="1000" b="0" i="0">
                <a:solidFill>
                  <a:srgbClr val="E8E4D8"/>
                </a:solidFill>
                <a:latin typeface="Calibri"/>
              </a:rPr>
              <a:t>PFS planning</a:t>
            </a:r>
            <a:r>
              <a:rPr lang="en-CA" sz="1000" b="0" i="0">
                <a:solidFill>
                  <a:srgbClr val="E8E4D8"/>
                </a:solidFill>
                <a:latin typeface="Calibri"/>
              </a:rPr>
              <a:t> &amp; study</a:t>
            </a:r>
            <a:r>
              <a:rPr sz="1000" b="0" i="0">
                <a:solidFill>
                  <a:srgbClr val="E8E4D8"/>
                </a:solidFill>
                <a:latin typeface="Calibri"/>
              </a:rPr>
              <a:t>. Offtake engagement.</a:t>
            </a:r>
          </a:p>
        </p:txBody>
      </p:sp>
      <p:sp>
        <p:nvSpPr>
          <p:cNvPr id="15" name="TextBox 14"/>
          <p:cNvSpPr txBox="1"/>
          <p:nvPr/>
        </p:nvSpPr>
        <p:spPr>
          <a:xfrm>
            <a:off x="8743721" y="3657600"/>
            <a:ext cx="2533573" cy="274320"/>
          </a:xfrm>
          <a:prstGeom prst="rect">
            <a:avLst/>
          </a:prstGeom>
          <a:noFill/>
        </p:spPr>
        <p:txBody>
          <a:bodyPr wrap="square" lIns="0" tIns="0" rIns="0" bIns="0" anchor="t">
            <a:noAutofit/>
          </a:bodyPr>
          <a:lstStyle/>
          <a:p>
            <a:pPr algn="l">
              <a:lnSpc>
                <a:spcPct val="120000"/>
              </a:lnSpc>
            </a:pPr>
            <a:r>
              <a:rPr sz="800" b="0" i="0" spc="200">
                <a:solidFill>
                  <a:srgbClr val="5FE8B4"/>
                </a:solidFill>
                <a:latin typeface="Consolas"/>
              </a:rPr>
              <a:t>20</a:t>
            </a:r>
            <a:r>
              <a:rPr lang="en-CA" sz="800" b="0" i="0" spc="200">
                <a:solidFill>
                  <a:srgbClr val="5FE8B4"/>
                </a:solidFill>
                <a:latin typeface="Consolas"/>
              </a:rPr>
              <a:t>28</a:t>
            </a:r>
            <a:r>
              <a:rPr sz="800" b="0" i="0" spc="200">
                <a:solidFill>
                  <a:srgbClr val="5FE8B4"/>
                </a:solidFill>
                <a:latin typeface="Consolas"/>
              </a:rPr>
              <a:t>+</a:t>
            </a:r>
          </a:p>
        </p:txBody>
      </p:sp>
      <p:sp>
        <p:nvSpPr>
          <p:cNvPr id="16" name="TextBox 15"/>
          <p:cNvSpPr txBox="1"/>
          <p:nvPr/>
        </p:nvSpPr>
        <p:spPr>
          <a:xfrm>
            <a:off x="8743721" y="3950208"/>
            <a:ext cx="2533573" cy="502920"/>
          </a:xfrm>
          <a:prstGeom prst="rect">
            <a:avLst/>
          </a:prstGeom>
          <a:noFill/>
        </p:spPr>
        <p:txBody>
          <a:bodyPr wrap="square" lIns="0" tIns="0" rIns="0" bIns="0" anchor="t">
            <a:noAutofit/>
          </a:bodyPr>
          <a:lstStyle/>
          <a:p>
            <a:pPr algn="l">
              <a:lnSpc>
                <a:spcPct val="130000"/>
              </a:lnSpc>
            </a:pPr>
            <a:r>
              <a:rPr sz="1000" b="0" i="0">
                <a:solidFill>
                  <a:srgbClr val="E8E4D8"/>
                </a:solidFill>
                <a:latin typeface="Calibri"/>
              </a:rPr>
              <a:t>Feasibility Study. Offtake discussions.</a:t>
            </a:r>
          </a:p>
        </p:txBody>
      </p:sp>
      <p:sp>
        <p:nvSpPr>
          <p:cNvPr id="17" name="Rectangle 16"/>
          <p:cNvSpPr/>
          <p:nvPr/>
        </p:nvSpPr>
        <p:spPr>
          <a:xfrm>
            <a:off x="640080" y="4709160"/>
            <a:ext cx="10911535" cy="13716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640080" y="4709160"/>
            <a:ext cx="45720" cy="1371600"/>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868680" y="4846320"/>
            <a:ext cx="2286000" cy="274320"/>
          </a:xfrm>
          <a:prstGeom prst="rect">
            <a:avLst/>
          </a:prstGeom>
          <a:noFill/>
        </p:spPr>
        <p:txBody>
          <a:bodyPr wrap="square" lIns="0" tIns="0" rIns="0" bIns="0" anchor="t">
            <a:noAutofit/>
          </a:bodyPr>
          <a:lstStyle/>
          <a:p>
            <a:pPr algn="l">
              <a:lnSpc>
                <a:spcPct val="120000"/>
              </a:lnSpc>
            </a:pPr>
            <a:r>
              <a:rPr sz="1000" b="0" i="0" spc="300">
                <a:solidFill>
                  <a:srgbClr val="6B9CFF"/>
                </a:solidFill>
                <a:latin typeface="Consolas"/>
              </a:rPr>
              <a:t>ZENGUARD</a:t>
            </a:r>
          </a:p>
        </p:txBody>
      </p:sp>
      <p:sp>
        <p:nvSpPr>
          <p:cNvPr id="20" name="TextBox 19"/>
          <p:cNvSpPr txBox="1"/>
          <p:nvPr/>
        </p:nvSpPr>
        <p:spPr>
          <a:xfrm>
            <a:off x="868680" y="5212080"/>
            <a:ext cx="2533573" cy="274320"/>
          </a:xfrm>
          <a:prstGeom prst="rect">
            <a:avLst/>
          </a:prstGeom>
          <a:noFill/>
        </p:spPr>
        <p:txBody>
          <a:bodyPr wrap="square" lIns="0" tIns="0" rIns="0" bIns="0" anchor="t">
            <a:noAutofit/>
          </a:bodyPr>
          <a:lstStyle/>
          <a:p>
            <a:pPr algn="l">
              <a:lnSpc>
                <a:spcPct val="120000"/>
              </a:lnSpc>
            </a:pPr>
            <a:r>
              <a:rPr sz="800" b="0" i="0" spc="200">
                <a:solidFill>
                  <a:srgbClr val="6B9CFF"/>
                </a:solidFill>
                <a:latin typeface="Consolas"/>
              </a:rPr>
              <a:t>Now</a:t>
            </a:r>
          </a:p>
        </p:txBody>
      </p:sp>
      <p:sp>
        <p:nvSpPr>
          <p:cNvPr id="21" name="TextBox 20"/>
          <p:cNvSpPr txBox="1"/>
          <p:nvPr/>
        </p:nvSpPr>
        <p:spPr>
          <a:xfrm>
            <a:off x="868680" y="5504688"/>
            <a:ext cx="2533573" cy="502920"/>
          </a:xfrm>
          <a:prstGeom prst="rect">
            <a:avLst/>
          </a:prstGeom>
          <a:noFill/>
        </p:spPr>
        <p:txBody>
          <a:bodyPr wrap="square" lIns="0" tIns="0" rIns="0" bIns="0" anchor="t">
            <a:noAutofit/>
          </a:bodyPr>
          <a:lstStyle/>
          <a:p>
            <a:pPr algn="l">
              <a:lnSpc>
                <a:spcPct val="130000"/>
              </a:lnSpc>
            </a:pPr>
            <a:r>
              <a:rPr sz="1000" b="0" i="0">
                <a:solidFill>
                  <a:srgbClr val="E8E4D8"/>
                </a:solidFill>
                <a:latin typeface="Calibri"/>
              </a:rPr>
              <a:t>Federal procurement window open</a:t>
            </a:r>
          </a:p>
        </p:txBody>
      </p:sp>
      <p:sp>
        <p:nvSpPr>
          <p:cNvPr id="22" name="TextBox 21"/>
          <p:cNvSpPr txBox="1"/>
          <p:nvPr/>
        </p:nvSpPr>
        <p:spPr>
          <a:xfrm>
            <a:off x="3493693" y="5212080"/>
            <a:ext cx="2533573" cy="274320"/>
          </a:xfrm>
          <a:prstGeom prst="rect">
            <a:avLst/>
          </a:prstGeom>
          <a:noFill/>
        </p:spPr>
        <p:txBody>
          <a:bodyPr wrap="square" lIns="0" tIns="0" rIns="0" bIns="0" anchor="t">
            <a:noAutofit/>
          </a:bodyPr>
          <a:lstStyle/>
          <a:p>
            <a:pPr algn="l">
              <a:lnSpc>
                <a:spcPct val="120000"/>
              </a:lnSpc>
            </a:pPr>
            <a:r>
              <a:rPr sz="800" b="0" i="0" spc="200">
                <a:solidFill>
                  <a:srgbClr val="6B9CFF"/>
                </a:solidFill>
                <a:latin typeface="Consolas"/>
              </a:rPr>
              <a:t>Now - 2026</a:t>
            </a:r>
          </a:p>
        </p:txBody>
      </p:sp>
      <p:sp>
        <p:nvSpPr>
          <p:cNvPr id="23" name="TextBox 22"/>
          <p:cNvSpPr txBox="1"/>
          <p:nvPr/>
        </p:nvSpPr>
        <p:spPr>
          <a:xfrm>
            <a:off x="3493693" y="5504688"/>
            <a:ext cx="2533573" cy="502920"/>
          </a:xfrm>
          <a:prstGeom prst="rect">
            <a:avLst/>
          </a:prstGeom>
          <a:noFill/>
        </p:spPr>
        <p:txBody>
          <a:bodyPr wrap="square" lIns="0" tIns="0" rIns="0" bIns="0" anchor="t">
            <a:noAutofit/>
          </a:bodyPr>
          <a:lstStyle/>
          <a:p>
            <a:pPr algn="l">
              <a:lnSpc>
                <a:spcPct val="130000"/>
              </a:lnSpc>
            </a:pPr>
            <a:r>
              <a:rPr sz="1000" b="0" i="0">
                <a:solidFill>
                  <a:srgbClr val="E8E4D8"/>
                </a:solidFill>
                <a:latin typeface="Calibri"/>
              </a:rPr>
              <a:t>Healthcare, education, institutional pipeline</a:t>
            </a:r>
          </a:p>
        </p:txBody>
      </p:sp>
      <p:sp>
        <p:nvSpPr>
          <p:cNvPr id="24" name="TextBox 23"/>
          <p:cNvSpPr txBox="1"/>
          <p:nvPr/>
        </p:nvSpPr>
        <p:spPr>
          <a:xfrm>
            <a:off x="6118707" y="5212080"/>
            <a:ext cx="2533573" cy="274320"/>
          </a:xfrm>
          <a:prstGeom prst="rect">
            <a:avLst/>
          </a:prstGeom>
          <a:noFill/>
        </p:spPr>
        <p:txBody>
          <a:bodyPr wrap="square" lIns="0" tIns="0" rIns="0" bIns="0" anchor="t">
            <a:noAutofit/>
          </a:bodyPr>
          <a:lstStyle/>
          <a:p>
            <a:pPr algn="l">
              <a:lnSpc>
                <a:spcPct val="120000"/>
              </a:lnSpc>
            </a:pPr>
            <a:r>
              <a:rPr sz="800" b="0" i="0" spc="200">
                <a:solidFill>
                  <a:srgbClr val="6B9CFF"/>
                </a:solidFill>
                <a:latin typeface="Consolas"/>
              </a:rPr>
              <a:t>Now - 2026</a:t>
            </a:r>
          </a:p>
        </p:txBody>
      </p:sp>
      <p:sp>
        <p:nvSpPr>
          <p:cNvPr id="25" name="TextBox 24"/>
          <p:cNvSpPr txBox="1"/>
          <p:nvPr/>
        </p:nvSpPr>
        <p:spPr>
          <a:xfrm>
            <a:off x="6118707" y="5504688"/>
            <a:ext cx="2533573" cy="502920"/>
          </a:xfrm>
          <a:prstGeom prst="rect">
            <a:avLst/>
          </a:prstGeom>
          <a:noFill/>
        </p:spPr>
        <p:txBody>
          <a:bodyPr wrap="square" lIns="0" tIns="0" rIns="0" bIns="0" anchor="t">
            <a:noAutofit/>
          </a:bodyPr>
          <a:lstStyle/>
          <a:p>
            <a:pPr>
              <a:lnSpc>
                <a:spcPct val="135000"/>
              </a:lnSpc>
            </a:pPr>
            <a:r>
              <a:rPr lang="en-US" sz="1000">
                <a:solidFill>
                  <a:srgbClr val="E8E4D8"/>
                </a:solidFill>
              </a:rPr>
              <a:t>First U.S. commercial order received</a:t>
            </a:r>
          </a:p>
        </p:txBody>
      </p:sp>
      <p:sp>
        <p:nvSpPr>
          <p:cNvPr id="26" name="TextBox 25"/>
          <p:cNvSpPr txBox="1"/>
          <p:nvPr/>
        </p:nvSpPr>
        <p:spPr>
          <a:xfrm>
            <a:off x="8743721" y="5212080"/>
            <a:ext cx="2533573" cy="274320"/>
          </a:xfrm>
          <a:prstGeom prst="rect">
            <a:avLst/>
          </a:prstGeom>
          <a:noFill/>
        </p:spPr>
        <p:txBody>
          <a:bodyPr wrap="square" lIns="0" tIns="0" rIns="0" bIns="0" anchor="t">
            <a:noAutofit/>
          </a:bodyPr>
          <a:lstStyle/>
          <a:p>
            <a:pPr algn="l">
              <a:lnSpc>
                <a:spcPct val="120000"/>
              </a:lnSpc>
            </a:pPr>
            <a:r>
              <a:rPr sz="800" b="0" i="0" spc="200">
                <a:solidFill>
                  <a:srgbClr val="6B9CFF"/>
                </a:solidFill>
                <a:latin typeface="Consolas"/>
              </a:rPr>
              <a:t>2026+</a:t>
            </a:r>
          </a:p>
        </p:txBody>
      </p:sp>
      <p:sp>
        <p:nvSpPr>
          <p:cNvPr id="27" name="TextBox 26"/>
          <p:cNvSpPr txBox="1"/>
          <p:nvPr/>
        </p:nvSpPr>
        <p:spPr>
          <a:xfrm>
            <a:off x="8743721" y="5504688"/>
            <a:ext cx="2533573" cy="502920"/>
          </a:xfrm>
          <a:prstGeom prst="rect">
            <a:avLst/>
          </a:prstGeom>
          <a:noFill/>
        </p:spPr>
        <p:txBody>
          <a:bodyPr wrap="square" lIns="0" tIns="0" rIns="0" bIns="0" anchor="t">
            <a:noAutofit/>
          </a:bodyPr>
          <a:lstStyle/>
          <a:p>
            <a:pPr algn="l">
              <a:lnSpc>
                <a:spcPct val="130000"/>
              </a:lnSpc>
            </a:pPr>
            <a:r>
              <a:rPr lang="en-US" sz="1000" b="0" i="0">
                <a:solidFill>
                  <a:srgbClr val="E8E4D8"/>
                </a:solidFill>
                <a:latin typeface="Calibri"/>
              </a:rPr>
              <a:t>Exploring international markets and pursuing a licensing model</a:t>
            </a:r>
            <a:endParaRPr sz="1000" b="0" i="0">
              <a:solidFill>
                <a:srgbClr val="E8E4D8"/>
              </a:solidFill>
              <a:latin typeface="Calibri"/>
            </a:endParaRPr>
          </a:p>
        </p:txBody>
      </p:sp>
      <p:sp>
        <p:nvSpPr>
          <p:cNvPr id="28" name="Rectangle 27"/>
          <p:cNvSpPr/>
          <p:nvPr/>
        </p:nvSpPr>
        <p:spPr>
          <a:xfrm>
            <a:off x="640080" y="5943600"/>
            <a:ext cx="10911535" cy="41148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868680" y="6016752"/>
            <a:ext cx="10515600" cy="292608"/>
          </a:xfrm>
          <a:prstGeom prst="rect">
            <a:avLst/>
          </a:prstGeom>
          <a:noFill/>
        </p:spPr>
        <p:txBody>
          <a:bodyPr wrap="square" lIns="0" tIns="0" rIns="0" bIns="0" anchor="ctr">
            <a:noAutofit/>
          </a:bodyPr>
          <a:lstStyle/>
          <a:p>
            <a:pPr algn="l">
              <a:lnSpc>
                <a:spcPct val="120000"/>
              </a:lnSpc>
            </a:pPr>
            <a:r>
              <a:rPr sz="1300" b="0" i="1">
                <a:solidFill>
                  <a:srgbClr val="E8E4D8"/>
                </a:solidFill>
                <a:latin typeface="Calibri"/>
              </a:rPr>
              <a:t>Two platforms. Multiple catalysts. The Summer 2026 PEA is the </a:t>
            </a:r>
            <a:r>
              <a:rPr lang="en-CA" sz="1300" b="0" i="1">
                <a:solidFill>
                  <a:srgbClr val="E8E4D8"/>
                </a:solidFill>
                <a:latin typeface="Calibri"/>
              </a:rPr>
              <a:t>marquee catalyst</a:t>
            </a:r>
            <a:r>
              <a:rPr sz="1300" b="0" i="1">
                <a:solidFill>
                  <a:srgbClr val="E8E4D8"/>
                </a:solidFill>
                <a:latin typeface="Calibri"/>
              </a:rPr>
              <a:t>.</a:t>
            </a:r>
          </a:p>
        </p:txBody>
      </p:sp>
      <p:sp>
        <p:nvSpPr>
          <p:cNvPr id="30" name="Rectangle 29"/>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9A978E"/>
                </a:solidFill>
                <a:latin typeface="Consolas"/>
              </a:rPr>
              <a:t>INVESTMENT HIGHLIGHTS</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Why Zentek.</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lang="en-US" sz="2200" b="0" i="1">
                <a:solidFill>
                  <a:srgbClr val="9A978E"/>
                </a:solidFill>
                <a:latin typeface="Calibri"/>
              </a:rPr>
              <a:t>Five</a:t>
            </a:r>
            <a:r>
              <a:rPr sz="2200" b="0" i="1">
                <a:solidFill>
                  <a:srgbClr val="9A978E"/>
                </a:solidFill>
                <a:latin typeface="Calibri"/>
              </a:rPr>
              <a:t> reasons.</a:t>
            </a:r>
          </a:p>
        </p:txBody>
      </p:sp>
      <p:sp>
        <p:nvSpPr>
          <p:cNvPr id="5" name="TextBox 4"/>
          <p:cNvSpPr txBox="1"/>
          <p:nvPr/>
        </p:nvSpPr>
        <p:spPr>
          <a:xfrm>
            <a:off x="640080" y="2331720"/>
            <a:ext cx="10911535" cy="548640"/>
          </a:xfrm>
          <a:prstGeom prst="rect">
            <a:avLst/>
          </a:prstGeom>
          <a:noFill/>
        </p:spPr>
        <p:txBody>
          <a:bodyPr wrap="square" lIns="0" tIns="0" rIns="0" bIns="0" anchor="t">
            <a:noAutofit/>
          </a:bodyPr>
          <a:lstStyle/>
          <a:p>
            <a:pPr algn="l">
              <a:lnSpc>
                <a:spcPct val="140000"/>
              </a:lnSpc>
            </a:pPr>
            <a:r>
              <a:rPr sz="1200" b="0" i="0">
                <a:solidFill>
                  <a:srgbClr val="E8E4D8"/>
                </a:solidFill>
                <a:latin typeface="Calibri"/>
              </a:rPr>
              <a:t>A unique convergence of catalysts across two advanced carbon platforms.</a:t>
            </a:r>
          </a:p>
        </p:txBody>
      </p:sp>
      <p:sp>
        <p:nvSpPr>
          <p:cNvPr id="6" name="Rectangle 5"/>
          <p:cNvSpPr/>
          <p:nvPr/>
        </p:nvSpPr>
        <p:spPr>
          <a:xfrm>
            <a:off x="640080" y="2779977"/>
            <a:ext cx="10911535" cy="5943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868680" y="2898849"/>
            <a:ext cx="548640" cy="365760"/>
          </a:xfrm>
          <a:prstGeom prst="rect">
            <a:avLst/>
          </a:prstGeom>
          <a:noFill/>
        </p:spPr>
        <p:txBody>
          <a:bodyPr wrap="square" lIns="0" tIns="0" rIns="0" bIns="0" anchor="ctr">
            <a:noAutofit/>
          </a:bodyPr>
          <a:lstStyle/>
          <a:p>
            <a:pPr algn="l">
              <a:lnSpc>
                <a:spcPct val="120000"/>
              </a:lnSpc>
            </a:pPr>
            <a:r>
              <a:rPr sz="1200" b="0" i="0" spc="200">
                <a:solidFill>
                  <a:srgbClr val="9A978E"/>
                </a:solidFill>
                <a:latin typeface="Consolas"/>
              </a:rPr>
              <a:t>01</a:t>
            </a:r>
          </a:p>
        </p:txBody>
      </p:sp>
      <p:sp>
        <p:nvSpPr>
          <p:cNvPr id="8" name="TextBox 7"/>
          <p:cNvSpPr txBox="1"/>
          <p:nvPr/>
        </p:nvSpPr>
        <p:spPr>
          <a:xfrm>
            <a:off x="1463040" y="2853129"/>
            <a:ext cx="4114800" cy="274320"/>
          </a:xfrm>
          <a:prstGeom prst="rect">
            <a:avLst/>
          </a:prstGeom>
          <a:noFill/>
        </p:spPr>
        <p:txBody>
          <a:bodyPr wrap="square" lIns="0" tIns="0" rIns="0" bIns="0" anchor="ctr">
            <a:noAutofit/>
          </a:bodyPr>
          <a:lstStyle/>
          <a:p>
            <a:pPr algn="l">
              <a:lnSpc>
                <a:spcPct val="120000"/>
              </a:lnSpc>
            </a:pPr>
            <a:r>
              <a:rPr sz="1200" b="1" i="0">
                <a:solidFill>
                  <a:srgbClr val="E8E4D8"/>
                </a:solidFill>
                <a:latin typeface="Calibri"/>
              </a:rPr>
              <a:t>A defined catalyst</a:t>
            </a:r>
            <a:r>
              <a:rPr lang="en-CA" sz="1200" b="1" i="0">
                <a:solidFill>
                  <a:srgbClr val="E8E4D8"/>
                </a:solidFill>
                <a:latin typeface="Calibri"/>
              </a:rPr>
              <a:t>.</a:t>
            </a:r>
            <a:endParaRPr sz="1200" b="1" i="0">
              <a:solidFill>
                <a:srgbClr val="E8E4D8"/>
              </a:solidFill>
              <a:latin typeface="Calibri"/>
            </a:endParaRPr>
          </a:p>
        </p:txBody>
      </p:sp>
      <p:sp>
        <p:nvSpPr>
          <p:cNvPr id="9" name="TextBox 8"/>
          <p:cNvSpPr txBox="1"/>
          <p:nvPr/>
        </p:nvSpPr>
        <p:spPr>
          <a:xfrm>
            <a:off x="4724814" y="2853129"/>
            <a:ext cx="6660582" cy="457200"/>
          </a:xfrm>
          <a:prstGeom prst="rect">
            <a:avLst/>
          </a:prstGeom>
          <a:noFill/>
        </p:spPr>
        <p:txBody>
          <a:bodyPr wrap="square" lIns="0" tIns="0" rIns="0" bIns="0" anchor="ctr">
            <a:noAutofit/>
          </a:bodyPr>
          <a:lstStyle/>
          <a:p>
            <a:pPr algn="l">
              <a:lnSpc>
                <a:spcPct val="130000"/>
              </a:lnSpc>
            </a:pPr>
            <a:r>
              <a:rPr lang="en-US" sz="1100" b="0" i="0">
                <a:solidFill>
                  <a:srgbClr val="9A978E"/>
                </a:solidFill>
                <a:latin typeface="Calibri"/>
              </a:rPr>
              <a:t>The Summer 2026 PEA </a:t>
            </a:r>
            <a:r>
              <a:rPr lang="en-US" sz="1100">
                <a:solidFill>
                  <a:srgbClr val="9A978E"/>
                </a:solidFill>
                <a:latin typeface="Calibri"/>
              </a:rPr>
              <a:t>will be</a:t>
            </a:r>
            <a:r>
              <a:rPr lang="en-US" sz="1100" b="0" i="0">
                <a:solidFill>
                  <a:srgbClr val="9A978E"/>
                </a:solidFill>
                <a:latin typeface="Calibri"/>
              </a:rPr>
              <a:t> the first NI 43-101 compliant natural graphite study modelling 4N, 4N+ and 5N+ purit</a:t>
            </a:r>
            <a:r>
              <a:rPr lang="en-US" sz="1100">
                <a:solidFill>
                  <a:srgbClr val="9A978E"/>
                </a:solidFill>
                <a:latin typeface="Calibri"/>
              </a:rPr>
              <a:t>y levels</a:t>
            </a:r>
            <a:r>
              <a:rPr lang="en-US" sz="1100" b="0" i="0">
                <a:solidFill>
                  <a:srgbClr val="9A978E"/>
                </a:solidFill>
                <a:latin typeface="Calibri"/>
              </a:rPr>
              <a:t> at premium pricing, substantiated by independent partners.</a:t>
            </a:r>
          </a:p>
        </p:txBody>
      </p:sp>
      <p:sp>
        <p:nvSpPr>
          <p:cNvPr id="10" name="Rectangle 9"/>
          <p:cNvSpPr/>
          <p:nvPr/>
        </p:nvSpPr>
        <p:spPr>
          <a:xfrm>
            <a:off x="640080" y="3447489"/>
            <a:ext cx="10911535" cy="5943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868680" y="3566361"/>
            <a:ext cx="548640" cy="365760"/>
          </a:xfrm>
          <a:prstGeom prst="rect">
            <a:avLst/>
          </a:prstGeom>
          <a:noFill/>
        </p:spPr>
        <p:txBody>
          <a:bodyPr wrap="square" lIns="0" tIns="0" rIns="0" bIns="0" anchor="ctr">
            <a:noAutofit/>
          </a:bodyPr>
          <a:lstStyle/>
          <a:p>
            <a:pPr algn="l">
              <a:lnSpc>
                <a:spcPct val="120000"/>
              </a:lnSpc>
            </a:pPr>
            <a:r>
              <a:rPr sz="1200" b="0" i="0" spc="200">
                <a:solidFill>
                  <a:srgbClr val="9A978E"/>
                </a:solidFill>
                <a:latin typeface="Consolas"/>
              </a:rPr>
              <a:t>02</a:t>
            </a:r>
          </a:p>
        </p:txBody>
      </p:sp>
      <p:sp>
        <p:nvSpPr>
          <p:cNvPr id="12" name="TextBox 11"/>
          <p:cNvSpPr txBox="1"/>
          <p:nvPr/>
        </p:nvSpPr>
        <p:spPr>
          <a:xfrm>
            <a:off x="1463040" y="3520641"/>
            <a:ext cx="4114800" cy="274320"/>
          </a:xfrm>
          <a:prstGeom prst="rect">
            <a:avLst/>
          </a:prstGeom>
          <a:noFill/>
        </p:spPr>
        <p:txBody>
          <a:bodyPr wrap="square" lIns="0" tIns="0" rIns="0" bIns="0" anchor="ctr">
            <a:noAutofit/>
          </a:bodyPr>
          <a:lstStyle/>
          <a:p>
            <a:pPr algn="l">
              <a:lnSpc>
                <a:spcPct val="120000"/>
              </a:lnSpc>
            </a:pPr>
            <a:r>
              <a:rPr lang="en-CA" sz="1200" b="1" i="0">
                <a:solidFill>
                  <a:srgbClr val="E8E4D8"/>
                </a:solidFill>
                <a:latin typeface="Calibri"/>
              </a:rPr>
              <a:t>Potential near-term</a:t>
            </a:r>
            <a:r>
              <a:rPr sz="1200" b="1" i="0">
                <a:solidFill>
                  <a:srgbClr val="E8E4D8"/>
                </a:solidFill>
                <a:latin typeface="Calibri"/>
              </a:rPr>
              <a:t> revenue </a:t>
            </a:r>
            <a:r>
              <a:rPr lang="en-CA" sz="1200" b="1" i="0">
                <a:solidFill>
                  <a:srgbClr val="E8E4D8"/>
                </a:solidFill>
                <a:latin typeface="Calibri"/>
              </a:rPr>
              <a:t>growth</a:t>
            </a:r>
            <a:r>
              <a:rPr sz="1200" b="1" i="0">
                <a:solidFill>
                  <a:srgbClr val="E8E4D8"/>
                </a:solidFill>
                <a:latin typeface="Calibri"/>
              </a:rPr>
              <a:t>.</a:t>
            </a:r>
          </a:p>
        </p:txBody>
      </p:sp>
      <p:sp>
        <p:nvSpPr>
          <p:cNvPr id="13" name="TextBox 12"/>
          <p:cNvSpPr txBox="1"/>
          <p:nvPr/>
        </p:nvSpPr>
        <p:spPr>
          <a:xfrm>
            <a:off x="4724814" y="3520641"/>
            <a:ext cx="6660582" cy="457200"/>
          </a:xfrm>
          <a:prstGeom prst="rect">
            <a:avLst/>
          </a:prstGeom>
          <a:noFill/>
        </p:spPr>
        <p:txBody>
          <a:bodyPr wrap="square" lIns="0" tIns="0" rIns="0" bIns="0" anchor="ctr">
            <a:noAutofit/>
          </a:bodyPr>
          <a:lstStyle/>
          <a:p>
            <a:pPr>
              <a:lnSpc>
                <a:spcPct val="130000"/>
              </a:lnSpc>
            </a:pPr>
            <a:r>
              <a:rPr lang="en-US" sz="1100" b="1">
                <a:solidFill>
                  <a:srgbClr val="9A978E"/>
                </a:solidFill>
              </a:rPr>
              <a:t>First U.S. commercial order received. </a:t>
            </a:r>
            <a:r>
              <a:rPr lang="en-US" sz="1100" b="0" i="0">
                <a:solidFill>
                  <a:srgbClr val="9A978E"/>
                </a:solidFill>
                <a:latin typeface="Calibri"/>
              </a:rPr>
              <a:t>Every Government of Canada department can now purchase ZenGUARD</a:t>
            </a:r>
            <a:r>
              <a:rPr lang="en-US" sz="1100" b="0" i="0" baseline="30000">
                <a:solidFill>
                  <a:srgbClr val="9A978E"/>
                </a:solidFill>
                <a:latin typeface="Calibri"/>
              </a:rPr>
              <a:t>TM</a:t>
            </a:r>
            <a:r>
              <a:rPr lang="en-US" sz="1100" b="0" i="0">
                <a:solidFill>
                  <a:srgbClr val="9A978E"/>
                </a:solidFill>
                <a:latin typeface="Calibri"/>
              </a:rPr>
              <a:t> Enhanced Air Filters directly, bypassing the competitive bid process. Potential ~$10M-$35M estimated annual addressable opportunity from federal real property alone*. </a:t>
            </a:r>
            <a:endParaRPr lang="en-US" sz="1100" b="1">
              <a:solidFill>
                <a:srgbClr val="9A978E"/>
              </a:solidFill>
              <a:latin typeface="Calibri"/>
            </a:endParaRPr>
          </a:p>
        </p:txBody>
      </p:sp>
      <p:sp>
        <p:nvSpPr>
          <p:cNvPr id="14" name="Rectangle 13"/>
          <p:cNvSpPr/>
          <p:nvPr/>
        </p:nvSpPr>
        <p:spPr>
          <a:xfrm>
            <a:off x="640080" y="4115001"/>
            <a:ext cx="10911535" cy="5943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868680" y="4233873"/>
            <a:ext cx="548640" cy="365760"/>
          </a:xfrm>
          <a:prstGeom prst="rect">
            <a:avLst/>
          </a:prstGeom>
          <a:noFill/>
        </p:spPr>
        <p:txBody>
          <a:bodyPr wrap="square" lIns="0" tIns="0" rIns="0" bIns="0" anchor="ctr">
            <a:noAutofit/>
          </a:bodyPr>
          <a:lstStyle/>
          <a:p>
            <a:pPr algn="l">
              <a:lnSpc>
                <a:spcPct val="120000"/>
              </a:lnSpc>
            </a:pPr>
            <a:r>
              <a:rPr sz="1200" b="0" i="0" spc="200">
                <a:solidFill>
                  <a:srgbClr val="9A978E"/>
                </a:solidFill>
                <a:latin typeface="Consolas"/>
              </a:rPr>
              <a:t>03</a:t>
            </a:r>
          </a:p>
        </p:txBody>
      </p:sp>
      <p:sp>
        <p:nvSpPr>
          <p:cNvPr id="16" name="TextBox 15"/>
          <p:cNvSpPr txBox="1"/>
          <p:nvPr/>
        </p:nvSpPr>
        <p:spPr>
          <a:xfrm>
            <a:off x="1463040" y="4188153"/>
            <a:ext cx="4114800" cy="274320"/>
          </a:xfrm>
          <a:prstGeom prst="rect">
            <a:avLst/>
          </a:prstGeom>
          <a:noFill/>
        </p:spPr>
        <p:txBody>
          <a:bodyPr wrap="square" lIns="0" tIns="0" rIns="0" bIns="0" anchor="ctr">
            <a:noAutofit/>
          </a:bodyPr>
          <a:lstStyle/>
          <a:p>
            <a:pPr algn="l">
              <a:lnSpc>
                <a:spcPct val="120000"/>
              </a:lnSpc>
            </a:pPr>
            <a:r>
              <a:rPr sz="1200" b="1" i="0">
                <a:solidFill>
                  <a:srgbClr val="E8E4D8"/>
                </a:solidFill>
                <a:latin typeface="Calibri"/>
              </a:rPr>
              <a:t>A world-class deposit.</a:t>
            </a:r>
          </a:p>
        </p:txBody>
      </p:sp>
      <p:sp>
        <p:nvSpPr>
          <p:cNvPr id="17" name="TextBox 16"/>
          <p:cNvSpPr txBox="1"/>
          <p:nvPr/>
        </p:nvSpPr>
        <p:spPr>
          <a:xfrm>
            <a:off x="4724814" y="4188153"/>
            <a:ext cx="6660582" cy="457200"/>
          </a:xfrm>
          <a:prstGeom prst="rect">
            <a:avLst/>
          </a:prstGeom>
          <a:noFill/>
        </p:spPr>
        <p:txBody>
          <a:bodyPr wrap="square" lIns="0" tIns="0" rIns="0" bIns="0" anchor="ctr">
            <a:noAutofit/>
          </a:bodyPr>
          <a:lstStyle/>
          <a:p>
            <a:pPr algn="l">
              <a:lnSpc>
                <a:spcPct val="130000"/>
              </a:lnSpc>
            </a:pPr>
            <a:r>
              <a:rPr lang="en-US" sz="1100" b="0" i="0">
                <a:solidFill>
                  <a:srgbClr val="9A978E"/>
                </a:solidFill>
                <a:latin typeface="Calibri"/>
              </a:rPr>
              <a:t>Albany has demonstrated 99.9992% carbon purity at bench scale and sits in an allied jurisdiction with active critical minerals support.</a:t>
            </a:r>
          </a:p>
        </p:txBody>
      </p:sp>
      <p:sp>
        <p:nvSpPr>
          <p:cNvPr id="18" name="Rectangle 17"/>
          <p:cNvSpPr/>
          <p:nvPr/>
        </p:nvSpPr>
        <p:spPr>
          <a:xfrm>
            <a:off x="640080" y="4782513"/>
            <a:ext cx="10911535" cy="5943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868680" y="4901385"/>
            <a:ext cx="548640" cy="365760"/>
          </a:xfrm>
          <a:prstGeom prst="rect">
            <a:avLst/>
          </a:prstGeom>
          <a:noFill/>
        </p:spPr>
        <p:txBody>
          <a:bodyPr wrap="square" lIns="0" tIns="0" rIns="0" bIns="0" anchor="ctr">
            <a:noAutofit/>
          </a:bodyPr>
          <a:lstStyle/>
          <a:p>
            <a:pPr algn="l">
              <a:lnSpc>
                <a:spcPct val="120000"/>
              </a:lnSpc>
            </a:pPr>
            <a:r>
              <a:rPr sz="1200" b="0" i="0" spc="200">
                <a:solidFill>
                  <a:srgbClr val="9A978E"/>
                </a:solidFill>
                <a:latin typeface="Consolas"/>
              </a:rPr>
              <a:t>04</a:t>
            </a:r>
          </a:p>
        </p:txBody>
      </p:sp>
      <p:sp>
        <p:nvSpPr>
          <p:cNvPr id="20" name="TextBox 19"/>
          <p:cNvSpPr txBox="1"/>
          <p:nvPr/>
        </p:nvSpPr>
        <p:spPr>
          <a:xfrm>
            <a:off x="1463040" y="4855665"/>
            <a:ext cx="4114800" cy="274320"/>
          </a:xfrm>
          <a:prstGeom prst="rect">
            <a:avLst/>
          </a:prstGeom>
          <a:noFill/>
        </p:spPr>
        <p:txBody>
          <a:bodyPr wrap="square" lIns="0" tIns="0" rIns="0" bIns="0" anchor="ctr">
            <a:noAutofit/>
          </a:bodyPr>
          <a:lstStyle/>
          <a:p>
            <a:pPr algn="l">
              <a:lnSpc>
                <a:spcPct val="120000"/>
              </a:lnSpc>
            </a:pPr>
            <a:r>
              <a:rPr sz="1200" b="1" i="0">
                <a:solidFill>
                  <a:srgbClr val="E8E4D8"/>
                </a:solidFill>
                <a:latin typeface="Calibri"/>
              </a:rPr>
              <a:t>A compounding IP foundation.</a:t>
            </a:r>
          </a:p>
        </p:txBody>
      </p:sp>
      <p:sp>
        <p:nvSpPr>
          <p:cNvPr id="21" name="TextBox 20"/>
          <p:cNvSpPr txBox="1"/>
          <p:nvPr/>
        </p:nvSpPr>
        <p:spPr>
          <a:xfrm>
            <a:off x="4724814" y="4855665"/>
            <a:ext cx="6660582" cy="457200"/>
          </a:xfrm>
          <a:prstGeom prst="rect">
            <a:avLst/>
          </a:prstGeom>
          <a:noFill/>
        </p:spPr>
        <p:txBody>
          <a:bodyPr wrap="square" lIns="0" tIns="0" rIns="0" bIns="0" anchor="ctr">
            <a:noAutofit/>
          </a:bodyPr>
          <a:lstStyle/>
          <a:p>
            <a:pPr algn="l">
              <a:lnSpc>
                <a:spcPct val="130000"/>
              </a:lnSpc>
            </a:pPr>
            <a:r>
              <a:rPr lang="en-US" sz="1100" b="0" i="0">
                <a:solidFill>
                  <a:srgbClr val="9A978E"/>
                </a:solidFill>
                <a:latin typeface="Calibri"/>
              </a:rPr>
              <a:t>25+ patent families spanning air, surface, and industrial graphene applications. Direct sales today</a:t>
            </a:r>
            <a:r>
              <a:rPr lang="en-US" sz="1100">
                <a:solidFill>
                  <a:srgbClr val="9A978E"/>
                </a:solidFill>
                <a:latin typeface="Calibri"/>
              </a:rPr>
              <a:t> while pursuing a </a:t>
            </a:r>
            <a:r>
              <a:rPr lang="en-US" sz="1100" b="0" i="0">
                <a:solidFill>
                  <a:srgbClr val="9A978E"/>
                </a:solidFill>
                <a:latin typeface="Calibri"/>
              </a:rPr>
              <a:t>licensing model in the future.</a:t>
            </a:r>
          </a:p>
        </p:txBody>
      </p:sp>
      <p:sp>
        <p:nvSpPr>
          <p:cNvPr id="22" name="Rectangle 21"/>
          <p:cNvSpPr/>
          <p:nvPr/>
        </p:nvSpPr>
        <p:spPr>
          <a:xfrm>
            <a:off x="640080" y="5450025"/>
            <a:ext cx="10911535" cy="5943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868680" y="5568897"/>
            <a:ext cx="548640" cy="365760"/>
          </a:xfrm>
          <a:prstGeom prst="rect">
            <a:avLst/>
          </a:prstGeom>
          <a:noFill/>
        </p:spPr>
        <p:txBody>
          <a:bodyPr wrap="square" lIns="0" tIns="0" rIns="0" bIns="0" anchor="ctr">
            <a:noAutofit/>
          </a:bodyPr>
          <a:lstStyle/>
          <a:p>
            <a:pPr algn="l">
              <a:lnSpc>
                <a:spcPct val="120000"/>
              </a:lnSpc>
            </a:pPr>
            <a:r>
              <a:rPr sz="1200" b="0" i="0" spc="200">
                <a:solidFill>
                  <a:srgbClr val="9A978E"/>
                </a:solidFill>
                <a:latin typeface="Consolas"/>
              </a:rPr>
              <a:t>05</a:t>
            </a:r>
          </a:p>
        </p:txBody>
      </p:sp>
      <p:sp>
        <p:nvSpPr>
          <p:cNvPr id="24" name="TextBox 23"/>
          <p:cNvSpPr txBox="1"/>
          <p:nvPr/>
        </p:nvSpPr>
        <p:spPr>
          <a:xfrm>
            <a:off x="1463040" y="5523177"/>
            <a:ext cx="4114800" cy="274320"/>
          </a:xfrm>
          <a:prstGeom prst="rect">
            <a:avLst/>
          </a:prstGeom>
          <a:noFill/>
        </p:spPr>
        <p:txBody>
          <a:bodyPr wrap="square" lIns="0" tIns="0" rIns="0" bIns="0" anchor="ctr">
            <a:noAutofit/>
          </a:bodyPr>
          <a:lstStyle/>
          <a:p>
            <a:pPr algn="l">
              <a:lnSpc>
                <a:spcPct val="120000"/>
              </a:lnSpc>
            </a:pPr>
            <a:r>
              <a:rPr sz="1200" b="1" i="0">
                <a:solidFill>
                  <a:srgbClr val="E8E4D8"/>
                </a:solidFill>
                <a:latin typeface="Calibri"/>
              </a:rPr>
              <a:t>The capital to execute.</a:t>
            </a:r>
          </a:p>
        </p:txBody>
      </p:sp>
      <p:sp>
        <p:nvSpPr>
          <p:cNvPr id="25" name="TextBox 24"/>
          <p:cNvSpPr txBox="1"/>
          <p:nvPr/>
        </p:nvSpPr>
        <p:spPr>
          <a:xfrm>
            <a:off x="4705817" y="5523177"/>
            <a:ext cx="6801194" cy="457200"/>
          </a:xfrm>
          <a:prstGeom prst="rect">
            <a:avLst/>
          </a:prstGeom>
          <a:noFill/>
        </p:spPr>
        <p:txBody>
          <a:bodyPr wrap="square" lIns="0" tIns="0" rIns="0" bIns="0" anchor="ctr">
            <a:noAutofit/>
          </a:bodyPr>
          <a:lstStyle/>
          <a:p>
            <a:pPr algn="l">
              <a:lnSpc>
                <a:spcPct val="130000"/>
              </a:lnSpc>
            </a:pPr>
            <a:r>
              <a:rPr lang="en-US" sz="1100" b="0" i="0">
                <a:solidFill>
                  <a:srgbClr val="9A978E"/>
                </a:solidFill>
                <a:latin typeface="Calibri"/>
              </a:rPr>
              <a:t>$18M in gross proceeds funds the development and derisking of the Albany Graphite Project - completing the new PEA, advancing pre-feasibility work, and targeting SMR developers, defence, and other high-purity graphite end-users.</a:t>
            </a:r>
          </a:p>
        </p:txBody>
      </p:sp>
      <p:sp>
        <p:nvSpPr>
          <p:cNvPr id="26" name="Rectangle 25"/>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
        <p:nvSpPr>
          <p:cNvPr id="28" name="TextBox 27">
            <a:extLst>
              <a:ext uri="{FF2B5EF4-FFF2-40B4-BE49-F238E27FC236}">
                <a16:creationId xmlns:a16="http://schemas.microsoft.com/office/drawing/2014/main" id="{D070F09B-CAA9-20D0-03E9-3DFA8DE3D972}"/>
              </a:ext>
            </a:extLst>
          </p:cNvPr>
          <p:cNvSpPr txBox="1"/>
          <p:nvPr/>
        </p:nvSpPr>
        <p:spPr>
          <a:xfrm>
            <a:off x="640080" y="6116394"/>
            <a:ext cx="10911535" cy="201168"/>
          </a:xfrm>
          <a:prstGeom prst="rect">
            <a:avLst/>
          </a:prstGeom>
          <a:noFill/>
        </p:spPr>
        <p:txBody>
          <a:bodyPr wrap="square" lIns="0" tIns="0" rIns="0" bIns="0" anchor="t">
            <a:noAutofit/>
          </a:bodyPr>
          <a:lstStyle/>
          <a:p>
            <a:pPr algn="l">
              <a:lnSpc>
                <a:spcPct val="130000"/>
              </a:lnSpc>
            </a:pPr>
            <a:r>
              <a:rPr lang="en-US" sz="800" b="0" i="0">
                <a:solidFill>
                  <a:srgbClr val="9A978E"/>
                </a:solidFill>
                <a:latin typeface="Calibri"/>
              </a:rPr>
              <a:t>* </a:t>
            </a:r>
            <a:r>
              <a:rPr sz="800" b="0" i="0">
                <a:solidFill>
                  <a:srgbClr val="9A978E"/>
                </a:solidFill>
                <a:latin typeface="Calibri"/>
              </a:rPr>
              <a:t>Illustrative estimate. Methodology: ~286M sq ft federal floor space ÷ ~1,000 sq ft per HVAC filter = ~286,000 filters. Low end: 2 replacements/yr at ~$20. High end: 4 replacements/yr at ~$30. Source: Treasury Board of Canada Secretariat, Directory of Federal Real Property. PTC listing does not guarantee orders. See FLS.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3" name="TextBox 2"/>
          <p:cNvSpPr txBox="1"/>
          <p:nvPr/>
        </p:nvSpPr>
        <p:spPr>
          <a:xfrm>
            <a:off x="640080" y="221409"/>
            <a:ext cx="10972800" cy="777240"/>
          </a:xfrm>
          <a:prstGeom prst="rect">
            <a:avLst/>
          </a:prstGeom>
          <a:noFill/>
        </p:spPr>
        <p:txBody>
          <a:bodyPr wrap="square" lIns="0" tIns="0" rIns="0" bIns="0" anchor="t">
            <a:noAutofit/>
          </a:bodyPr>
          <a:lstStyle/>
          <a:p>
            <a:pPr algn="l">
              <a:lnSpc>
                <a:spcPct val="120000"/>
              </a:lnSpc>
            </a:pPr>
            <a:r>
              <a:rPr sz="4200" b="1" i="0">
                <a:solidFill>
                  <a:srgbClr val="E8E4D8"/>
                </a:solidFill>
                <a:latin typeface="Calibri"/>
              </a:rPr>
              <a:t>Forward looking statements.</a:t>
            </a:r>
          </a:p>
        </p:txBody>
      </p:sp>
      <p:sp>
        <p:nvSpPr>
          <p:cNvPr id="4" name="TextBox 3"/>
          <p:cNvSpPr txBox="1"/>
          <p:nvPr/>
        </p:nvSpPr>
        <p:spPr>
          <a:xfrm>
            <a:off x="670712" y="990430"/>
            <a:ext cx="10911535" cy="4434840"/>
          </a:xfrm>
          <a:prstGeom prst="rect">
            <a:avLst/>
          </a:prstGeom>
          <a:noFill/>
        </p:spPr>
        <p:txBody>
          <a:bodyPr wrap="square" lIns="0" tIns="0" rIns="0" bIns="0">
            <a:noAutofit/>
          </a:bodyPr>
          <a:lstStyle/>
          <a:p>
            <a:pPr algn="l">
              <a:lnSpc>
                <a:spcPct val="125000"/>
              </a:lnSpc>
            </a:pPr>
            <a:r>
              <a:rPr lang="en-US" sz="750">
                <a:solidFill>
                  <a:srgbClr val="9A978E"/>
                </a:solidFill>
                <a:latin typeface="Calibri"/>
              </a:rPr>
              <a:t>This presentation is being provided for information purposes only and does not constitute or form part of, and should not be construed as, an offer or invitation to sell or any solicitation of any offer to purchase or subscribe for any securities of Zentek Ltd. (“Zentek” or the “Company”) in Canada, the United States or any other jurisdiction. Trading in the securities of the Company should be construed as highly speculative. This presentation is not, and in no circumstances is it to be construed as, a prospectus, an offering memorandum, an advertisement, or a public offering of securities.  No securities regulatory authority or similar authority has reviewed or in any way passed upon the document or the merits of any securities of the Company and any representation to the contrary is an offence. Except as otherwise stated, information included in this presentation is given as of the date hereof. The delivery of this presentation shall not imply that the information herein is correct as of any date after the date hereof. Each recipient should consult its own investment, legal, tax and other advisers regarding the financial, legal, tax, and other aspects of the Company, including whether it is legally permitted to purchase any securities from the Company under applicable laws. The securities of the Company have not been and may not be registered under the United States Securities Act of 1933, as amended (the "U.S. Securities Act"), or the securities laws of any state of the United States and may not be offered and sold in the United States or to, or for the account or benefit of, U.S. Persons (as such term is defined in Regulation S under the U.S. Securities Act) except pursuant to an exemption from the registration requirements of the U.S. Securities Act and applicable state securities laws or pursuant to a registration statement declared effective by the United States Securities and Exchange Commission .​</a:t>
            </a:r>
          </a:p>
          <a:p>
            <a:pPr algn="l">
              <a:lnSpc>
                <a:spcPct val="125000"/>
              </a:lnSpc>
            </a:pPr>
            <a:r>
              <a:rPr lang="en-US" sz="750">
                <a:solidFill>
                  <a:srgbClr val="9A978E"/>
                </a:solidFill>
                <a:latin typeface="Calibri"/>
              </a:rPr>
              <a:t> ​</a:t>
            </a:r>
          </a:p>
          <a:p>
            <a:pPr algn="l">
              <a:lnSpc>
                <a:spcPct val="125000"/>
              </a:lnSpc>
            </a:pPr>
            <a:r>
              <a:rPr lang="en-US" sz="750">
                <a:solidFill>
                  <a:srgbClr val="9A978E"/>
                </a:solidFill>
                <a:latin typeface="Calibri"/>
              </a:rPr>
              <a:t>All dollar amounts referenced herein, unless otherwise indicated, are expressed in US dollars.​</a:t>
            </a:r>
          </a:p>
          <a:p>
            <a:pPr algn="l">
              <a:lnSpc>
                <a:spcPct val="125000"/>
              </a:lnSpc>
            </a:pPr>
            <a:r>
              <a:rPr lang="en-US" sz="750">
                <a:solidFill>
                  <a:srgbClr val="9A978E"/>
                </a:solidFill>
                <a:latin typeface="Calibri"/>
              </a:rPr>
              <a:t> ​</a:t>
            </a:r>
          </a:p>
          <a:p>
            <a:pPr algn="l">
              <a:lnSpc>
                <a:spcPct val="125000"/>
              </a:lnSpc>
            </a:pPr>
            <a:r>
              <a:rPr lang="en-US" sz="750">
                <a:solidFill>
                  <a:srgbClr val="9A978E"/>
                </a:solidFill>
                <a:latin typeface="Calibri"/>
              </a:rPr>
              <a:t>No information contained in this presentation constitutes medical advice, and it is not to be used for treatment purposes, or to replace consultation with a qualified medical professional. No information contained herein is intended to diagnose health problems or to take the place of professional medical care. The information contained herein is neither intended to dictate what constitutes reasonable, appropriate or best care for any given health issue, nor is it intended to be used as a substitute for the independent judgment of a physician for any given health issue. All content, including text, graphics, images and information, contained herein is for general information purposes only.​</a:t>
            </a:r>
          </a:p>
          <a:p>
            <a:pPr algn="l">
              <a:lnSpc>
                <a:spcPct val="125000"/>
              </a:lnSpc>
            </a:pPr>
            <a:r>
              <a:rPr lang="en-US" sz="750">
                <a:solidFill>
                  <a:srgbClr val="9A978E"/>
                </a:solidFill>
                <a:latin typeface="Calibri"/>
              </a:rPr>
              <a:t> ​</a:t>
            </a:r>
          </a:p>
          <a:p>
            <a:pPr algn="l">
              <a:lnSpc>
                <a:spcPct val="125000"/>
              </a:lnSpc>
            </a:pPr>
            <a:r>
              <a:rPr lang="en-US" sz="750">
                <a:solidFill>
                  <a:srgbClr val="9A978E"/>
                </a:solidFill>
                <a:latin typeface="Calibri"/>
              </a:rPr>
              <a:t>Opinions and estimates disclosed constitute management’s judgment and are subject to change without notice, as are any statements of financial market trends, which are based on current market conditions. Management of Zentek does not warrant the accuracy or completeness of the information contained herein.​</a:t>
            </a:r>
          </a:p>
          <a:p>
            <a:pPr algn="l">
              <a:lnSpc>
                <a:spcPct val="125000"/>
              </a:lnSpc>
            </a:pPr>
            <a:r>
              <a:rPr lang="en-US" sz="750">
                <a:solidFill>
                  <a:srgbClr val="9A978E"/>
                </a:solidFill>
                <a:latin typeface="Calibri"/>
              </a:rPr>
              <a:t> ​</a:t>
            </a:r>
          </a:p>
          <a:p>
            <a:pPr algn="l">
              <a:lnSpc>
                <a:spcPct val="125000"/>
              </a:lnSpc>
            </a:pPr>
            <a:r>
              <a:rPr lang="en-US" sz="750">
                <a:solidFill>
                  <a:srgbClr val="9A978E"/>
                </a:solidFill>
                <a:latin typeface="Calibri"/>
              </a:rPr>
              <a:t>The presentation may include, in some cases, estimates, projections, forecasts, plans, budgets and similar materials and information regarding or relating to the future operating and financial performance or prospects of Zentek and other anticipated events or results that are not historical facts (collectively, "Forward-Looking Information"). Forward-Looking Information can often be identified by words such as “will”, “may”, “estimate”, “expect”, “plan”, “project”, “intend”, “anticipate” and other words indicating that the statements are forward-looking. Forward-Looking Information in this presentation includes, without limitation, estimates and statements with respect to Zentek objectives and goals, to the effect that Zentek or management expects a stated condition or result to occur, regulatory approvals, the adequacy of financial resources, business plans and strategy, and other events or conditions that may occur in the future. All Forward-Looking Information is subject to risks, uncertainties, estimates and assumptions, including the risks described in the Company’s public filings with securities commissions or similar regulatory authorities in Canada which are available on the System for Electronic Document Analysis and Retrieval (“SEDAR”). Although the Company has attempted to identify important risks and factors that could cause actual actions, events or results to differ materially from those described in forward-looking statements, there may be other factors and risks that cause actions, events or results not to be as anticipated, estimated or intended. Accordingly, there can be no assurance that Forward-Looking Information will be realized. Zentek does not warrant or guarantee the Forward-Looking Information in any way. All of the Forward-Looking Information in this presentation is qualified by these cautionary statements and other cautionary statements or other factors contained herein. Although management of the Company believes that the expectations conveyed by Forward-Looking Information herein are reasonable based on information available on the date such forward-looking statements are made, there can be no assurance that Forward-Looking Information will prove to be accurate, as actual results and future events could differ materially from those anticipated in such Forward-Looking Information. The Company undertakes no obligation to update any Forward-Looking Information, even if new information becomes available as a result of future events or if circumstances or management’s estimates or opinions should change or for any other reason, except as required by applicable securities laws. The Forward-Looking Information contained herein is presented for the purposes of assisting readers in understanding the Company's plan, objectives and goals and may not be appropriate for other purposes.​</a:t>
            </a:r>
          </a:p>
          <a:p>
            <a:pPr algn="l">
              <a:lnSpc>
                <a:spcPct val="125000"/>
              </a:lnSpc>
            </a:pPr>
            <a:r>
              <a:rPr lang="en-US" sz="750">
                <a:solidFill>
                  <a:srgbClr val="9A978E"/>
                </a:solidFill>
                <a:latin typeface="Calibri"/>
              </a:rPr>
              <a:t> ​</a:t>
            </a:r>
          </a:p>
          <a:p>
            <a:pPr algn="l">
              <a:lnSpc>
                <a:spcPct val="125000"/>
              </a:lnSpc>
            </a:pPr>
            <a:r>
              <a:rPr lang="en-US" sz="750">
                <a:solidFill>
                  <a:srgbClr val="9A978E"/>
                </a:solidFill>
                <a:latin typeface="Calibri"/>
              </a:rPr>
              <a:t>The Forward-Looking Information contained herein was prepared by the management of the Company based on information available at the time the presentation was prepared. Unless otherwise stated, information in this presentation is as of July 6, 2026.​</a:t>
            </a:r>
          </a:p>
          <a:p>
            <a:pPr algn="l">
              <a:lnSpc>
                <a:spcPct val="125000"/>
              </a:lnSpc>
            </a:pPr>
            <a:r>
              <a:rPr lang="en-US" sz="750">
                <a:solidFill>
                  <a:srgbClr val="9A978E"/>
                </a:solidFill>
                <a:latin typeface="Calibri"/>
              </a:rPr>
              <a:t> ​</a:t>
            </a:r>
          </a:p>
          <a:p>
            <a:pPr algn="l">
              <a:lnSpc>
                <a:spcPct val="125000"/>
              </a:lnSpc>
            </a:pPr>
            <a:r>
              <a:rPr lang="en-US" sz="750">
                <a:solidFill>
                  <a:srgbClr val="9A978E"/>
                </a:solidFill>
                <a:latin typeface="Calibri"/>
              </a:rPr>
              <a:t>No representation, warranty or guarantee, expressed or implied, is made by Zentek or any of its representatives with respect to the accuracy or completeness of any information provided in this presentation. No person is entitled to rely on the accuracy or completeness of this information. Any third-party information contained herein has not been independently verified. No warranties or representations can be made as to the origin, validity, accuracy, completeness, currency or reliability of the information. The Company disclaims and excludes all liability (to the extent permitted by law), for losses, claims, damages, demands, costs and expenses of whatever nature arising in any way out of or in connection with the information in this presentation, its accuracy, completeness or by reason of reliance by any person on any of it. This presentation should not be construed as legal, financial or tax advice to any person. Readers should consult with their own professional advisors regarding their particular circumstances and the Company assumes no liability for any consequences to the investor of any investment in the Company’s securities. Neither Zentek, nor its directors, officers, employees, shareholders or agents shall be liable for any claims, expenses, damages (including direct, indirect, special or consequential damages), loss of profits, or opportunities arising from the use of or reliance on the information contained in this presentation.​ </a:t>
            </a:r>
          </a:p>
          <a:p>
            <a:pPr algn="l">
              <a:lnSpc>
                <a:spcPct val="125000"/>
              </a:lnSpc>
            </a:pPr>
            <a:r>
              <a:rPr lang="en-US" sz="750">
                <a:solidFill>
                  <a:srgbClr val="9A978E"/>
                </a:solidFill>
                <a:latin typeface="Calibri"/>
              </a:rPr>
              <a:t>Mr. Peter Wood, P.Eng., P.Geo., Vice President, Development of AGC, a “Qualified Person” under National Instrument 43-101, has reviewed and approved the technical information contained in this presentation.</a:t>
            </a:r>
          </a:p>
        </p:txBody>
      </p:sp>
      <p:sp>
        <p:nvSpPr>
          <p:cNvPr id="5" name="Rectangle 4"/>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9A978E"/>
                </a:solidFill>
                <a:latin typeface="Consolas"/>
              </a:rPr>
              <a:t>COMPANY OVERVIEW</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Zentek at a glance.</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sz="2200" b="0" i="1">
                <a:solidFill>
                  <a:srgbClr val="9A978E"/>
                </a:solidFill>
                <a:latin typeface="Calibri"/>
              </a:rPr>
              <a:t>An advanced materials platform.</a:t>
            </a:r>
          </a:p>
        </p:txBody>
      </p:sp>
      <p:sp>
        <p:nvSpPr>
          <p:cNvPr id="5" name="TextBox 4"/>
          <p:cNvSpPr txBox="1"/>
          <p:nvPr/>
        </p:nvSpPr>
        <p:spPr>
          <a:xfrm>
            <a:off x="640080" y="2331720"/>
            <a:ext cx="10911535" cy="914400"/>
          </a:xfrm>
          <a:prstGeom prst="rect">
            <a:avLst/>
          </a:prstGeom>
          <a:noFill/>
        </p:spPr>
        <p:txBody>
          <a:bodyPr wrap="square" lIns="0" tIns="0" rIns="0" bIns="0" anchor="t">
            <a:noAutofit/>
          </a:bodyPr>
          <a:lstStyle/>
          <a:p>
            <a:pPr algn="l">
              <a:lnSpc>
                <a:spcPct val="140000"/>
              </a:lnSpc>
            </a:pPr>
            <a:r>
              <a:rPr sz="1200" b="0" i="0">
                <a:solidFill>
                  <a:srgbClr val="E8E4D8"/>
                </a:solidFill>
                <a:latin typeface="Calibri"/>
              </a:rPr>
              <a:t>A Canadian advanced materials company operating three technology platforms. Through our Development-on-Demand model, we partner with industry to solve materials challenges that matter, bringing deep scientific capability to commercial problems and building a foundation of IP that compounds across applications.</a:t>
            </a:r>
          </a:p>
        </p:txBody>
      </p:sp>
      <p:sp>
        <p:nvSpPr>
          <p:cNvPr id="6" name="Rectangle 5"/>
          <p:cNvSpPr/>
          <p:nvPr/>
        </p:nvSpPr>
        <p:spPr>
          <a:xfrm>
            <a:off x="640080" y="3429000"/>
            <a:ext cx="3515258" cy="28803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429000"/>
            <a:ext cx="3515258"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914400" y="3630168"/>
            <a:ext cx="2966618" cy="228600"/>
          </a:xfrm>
          <a:prstGeom prst="rect">
            <a:avLst/>
          </a:prstGeom>
          <a:noFill/>
        </p:spPr>
        <p:txBody>
          <a:bodyPr wrap="square" lIns="0" tIns="0" rIns="0" bIns="0" anchor="t">
            <a:noAutofit/>
          </a:bodyPr>
          <a:lstStyle/>
          <a:p>
            <a:pPr algn="l">
              <a:lnSpc>
                <a:spcPct val="120000"/>
              </a:lnSpc>
            </a:pPr>
            <a:r>
              <a:rPr sz="800" b="0" i="0" spc="200">
                <a:solidFill>
                  <a:srgbClr val="5FE8B4"/>
                </a:solidFill>
                <a:latin typeface="Consolas"/>
              </a:rPr>
              <a:t>01  ·  GRAPHITE PLATFORM</a:t>
            </a:r>
          </a:p>
        </p:txBody>
      </p:sp>
      <p:sp>
        <p:nvSpPr>
          <p:cNvPr id="9" name="TextBox 8"/>
          <p:cNvSpPr txBox="1"/>
          <p:nvPr/>
        </p:nvSpPr>
        <p:spPr>
          <a:xfrm>
            <a:off x="914400" y="3886200"/>
            <a:ext cx="2966618" cy="411480"/>
          </a:xfrm>
          <a:prstGeom prst="rect">
            <a:avLst/>
          </a:prstGeom>
          <a:noFill/>
        </p:spPr>
        <p:txBody>
          <a:bodyPr wrap="square" lIns="0" tIns="0" rIns="0" bIns="0" anchor="t">
            <a:noAutofit/>
          </a:bodyPr>
          <a:lstStyle/>
          <a:p>
            <a:pPr algn="l">
              <a:lnSpc>
                <a:spcPct val="120000"/>
              </a:lnSpc>
            </a:pPr>
            <a:r>
              <a:rPr sz="2000" b="1" i="0">
                <a:solidFill>
                  <a:srgbClr val="E8E4D8"/>
                </a:solidFill>
                <a:latin typeface="Calibri"/>
              </a:rPr>
              <a:t>Albany Graphite.</a:t>
            </a:r>
          </a:p>
        </p:txBody>
      </p:sp>
      <p:sp>
        <p:nvSpPr>
          <p:cNvPr id="10" name="TextBox 9"/>
          <p:cNvSpPr txBox="1"/>
          <p:nvPr/>
        </p:nvSpPr>
        <p:spPr>
          <a:xfrm>
            <a:off x="914400" y="4297680"/>
            <a:ext cx="2966618" cy="320040"/>
          </a:xfrm>
          <a:prstGeom prst="rect">
            <a:avLst/>
          </a:prstGeom>
          <a:noFill/>
        </p:spPr>
        <p:txBody>
          <a:bodyPr wrap="square" lIns="0" tIns="0" rIns="0" bIns="0" anchor="t">
            <a:noAutofit/>
          </a:bodyPr>
          <a:lstStyle/>
          <a:p>
            <a:pPr algn="l">
              <a:lnSpc>
                <a:spcPct val="120000"/>
              </a:lnSpc>
            </a:pPr>
            <a:r>
              <a:rPr sz="1300" b="0" i="1">
                <a:solidFill>
                  <a:srgbClr val="9A978E"/>
                </a:solidFill>
                <a:latin typeface="Calibri"/>
              </a:rPr>
              <a:t>Critical mineral foundation.</a:t>
            </a:r>
          </a:p>
        </p:txBody>
      </p:sp>
      <p:sp>
        <p:nvSpPr>
          <p:cNvPr id="11" name="Rectangle 10"/>
          <p:cNvSpPr/>
          <p:nvPr/>
        </p:nvSpPr>
        <p:spPr>
          <a:xfrm>
            <a:off x="914400" y="4709160"/>
            <a:ext cx="2966618" cy="7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914400" y="4800600"/>
            <a:ext cx="2966618" cy="640080"/>
          </a:xfrm>
          <a:prstGeom prst="rect">
            <a:avLst/>
          </a:prstGeom>
          <a:noFill/>
        </p:spPr>
        <p:txBody>
          <a:bodyPr wrap="square" lIns="0" tIns="0" rIns="0" bIns="0" anchor="t">
            <a:noAutofit/>
          </a:bodyPr>
          <a:lstStyle/>
          <a:p>
            <a:pPr algn="l">
              <a:lnSpc>
                <a:spcPct val="135000"/>
              </a:lnSpc>
            </a:pPr>
            <a:r>
              <a:rPr lang="en-US" sz="1100" b="0" i="0">
                <a:solidFill>
                  <a:srgbClr val="E8E4D8"/>
                </a:solidFill>
                <a:latin typeface="Calibri"/>
              </a:rPr>
              <a:t>World-class North American natural graphite deposit. Bench-scale 5N+ purity targeting premium nuclear and specialty markets. PEA update underway.</a:t>
            </a:r>
          </a:p>
        </p:txBody>
      </p:sp>
      <p:sp>
        <p:nvSpPr>
          <p:cNvPr id="13" name="Rectangle 12"/>
          <p:cNvSpPr/>
          <p:nvPr/>
        </p:nvSpPr>
        <p:spPr>
          <a:xfrm>
            <a:off x="914400" y="5532120"/>
            <a:ext cx="2966618" cy="64008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914400" y="5623560"/>
            <a:ext cx="2966618" cy="292608"/>
          </a:xfrm>
          <a:prstGeom prst="rect">
            <a:avLst/>
          </a:prstGeom>
          <a:noFill/>
        </p:spPr>
        <p:txBody>
          <a:bodyPr wrap="square" lIns="0" tIns="0" rIns="0" bIns="0" anchor="t">
            <a:noAutofit/>
          </a:bodyPr>
          <a:lstStyle/>
          <a:p>
            <a:pPr algn="ctr">
              <a:lnSpc>
                <a:spcPct val="120000"/>
              </a:lnSpc>
            </a:pPr>
            <a:r>
              <a:rPr sz="2000" b="1" i="0">
                <a:solidFill>
                  <a:srgbClr val="5FE8B4"/>
                </a:solidFill>
                <a:latin typeface="Calibri"/>
              </a:rPr>
              <a:t>5N+</a:t>
            </a:r>
          </a:p>
        </p:txBody>
      </p:sp>
      <p:sp>
        <p:nvSpPr>
          <p:cNvPr id="15" name="TextBox 14"/>
          <p:cNvSpPr txBox="1"/>
          <p:nvPr/>
        </p:nvSpPr>
        <p:spPr>
          <a:xfrm>
            <a:off x="914400" y="5943600"/>
            <a:ext cx="2966618" cy="201168"/>
          </a:xfrm>
          <a:prstGeom prst="rect">
            <a:avLst/>
          </a:prstGeom>
          <a:noFill/>
        </p:spPr>
        <p:txBody>
          <a:bodyPr wrap="square" lIns="0" tIns="0" rIns="0" bIns="0" anchor="t">
            <a:noAutofit/>
          </a:bodyPr>
          <a:lstStyle/>
          <a:p>
            <a:pPr algn="ctr">
              <a:lnSpc>
                <a:spcPct val="120000"/>
              </a:lnSpc>
            </a:pPr>
            <a:r>
              <a:rPr sz="750" b="0" i="0" spc="200">
                <a:solidFill>
                  <a:srgbClr val="9A978E"/>
                </a:solidFill>
                <a:latin typeface="Consolas"/>
              </a:rPr>
              <a:t>PURITY GRADE</a:t>
            </a:r>
          </a:p>
        </p:txBody>
      </p:sp>
      <p:sp>
        <p:nvSpPr>
          <p:cNvPr id="16" name="Rectangle 15"/>
          <p:cNvSpPr/>
          <p:nvPr/>
        </p:nvSpPr>
        <p:spPr>
          <a:xfrm>
            <a:off x="4338218" y="3429000"/>
            <a:ext cx="3515258" cy="28803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4338218" y="3429000"/>
            <a:ext cx="3515258" cy="36576"/>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4612538" y="3630168"/>
            <a:ext cx="2966618" cy="228600"/>
          </a:xfrm>
          <a:prstGeom prst="rect">
            <a:avLst/>
          </a:prstGeom>
          <a:noFill/>
        </p:spPr>
        <p:txBody>
          <a:bodyPr wrap="square" lIns="0" tIns="0" rIns="0" bIns="0" anchor="t">
            <a:noAutofit/>
          </a:bodyPr>
          <a:lstStyle/>
          <a:p>
            <a:pPr algn="l">
              <a:lnSpc>
                <a:spcPct val="120000"/>
              </a:lnSpc>
            </a:pPr>
            <a:r>
              <a:rPr sz="800" b="0" i="0" spc="200">
                <a:solidFill>
                  <a:srgbClr val="6B9CFF"/>
                </a:solidFill>
                <a:latin typeface="Consolas"/>
              </a:rPr>
              <a:t>02  ·  GRAPHENE PLATFORM</a:t>
            </a:r>
          </a:p>
        </p:txBody>
      </p:sp>
      <p:sp>
        <p:nvSpPr>
          <p:cNvPr id="19" name="TextBox 18"/>
          <p:cNvSpPr txBox="1"/>
          <p:nvPr/>
        </p:nvSpPr>
        <p:spPr>
          <a:xfrm>
            <a:off x="4612538" y="3886200"/>
            <a:ext cx="2966618" cy="411480"/>
          </a:xfrm>
          <a:prstGeom prst="rect">
            <a:avLst/>
          </a:prstGeom>
          <a:noFill/>
        </p:spPr>
        <p:txBody>
          <a:bodyPr wrap="square" lIns="0" tIns="0" rIns="0" bIns="0" anchor="t">
            <a:noAutofit/>
          </a:bodyPr>
          <a:lstStyle/>
          <a:p>
            <a:pPr algn="l">
              <a:lnSpc>
                <a:spcPct val="120000"/>
              </a:lnSpc>
            </a:pPr>
            <a:r>
              <a:rPr lang="en-CA" sz="2000" b="1" i="0">
                <a:solidFill>
                  <a:srgbClr val="E8E4D8"/>
                </a:solidFill>
                <a:latin typeface="Calibri"/>
              </a:rPr>
              <a:t>ZenGUARD</a:t>
            </a:r>
            <a:r>
              <a:rPr lang="en-CA" sz="1300" b="1" i="0" baseline="55000">
                <a:solidFill>
                  <a:srgbClr val="E8E4D8"/>
                </a:solidFill>
                <a:latin typeface="Calibri"/>
              </a:rPr>
              <a:t>TM</a:t>
            </a:r>
            <a:r>
              <a:rPr sz="2000" b="1" i="0">
                <a:solidFill>
                  <a:srgbClr val="E8E4D8"/>
                </a:solidFill>
                <a:latin typeface="Calibri"/>
              </a:rPr>
              <a:t>.</a:t>
            </a:r>
          </a:p>
        </p:txBody>
      </p:sp>
      <p:sp>
        <p:nvSpPr>
          <p:cNvPr id="20" name="TextBox 19"/>
          <p:cNvSpPr txBox="1"/>
          <p:nvPr/>
        </p:nvSpPr>
        <p:spPr>
          <a:xfrm>
            <a:off x="4612538" y="4297680"/>
            <a:ext cx="2966618" cy="320040"/>
          </a:xfrm>
          <a:prstGeom prst="rect">
            <a:avLst/>
          </a:prstGeom>
          <a:noFill/>
        </p:spPr>
        <p:txBody>
          <a:bodyPr wrap="square" lIns="0" tIns="0" rIns="0" bIns="0" anchor="t">
            <a:noAutofit/>
          </a:bodyPr>
          <a:lstStyle/>
          <a:p>
            <a:pPr algn="l">
              <a:lnSpc>
                <a:spcPct val="120000"/>
              </a:lnSpc>
            </a:pPr>
            <a:r>
              <a:rPr sz="1300" b="0" i="1">
                <a:solidFill>
                  <a:srgbClr val="9A978E"/>
                </a:solidFill>
                <a:latin typeface="Calibri"/>
              </a:rPr>
              <a:t>Graphene IP in action.</a:t>
            </a:r>
          </a:p>
        </p:txBody>
      </p:sp>
      <p:sp>
        <p:nvSpPr>
          <p:cNvPr id="21" name="Rectangle 20"/>
          <p:cNvSpPr/>
          <p:nvPr/>
        </p:nvSpPr>
        <p:spPr>
          <a:xfrm>
            <a:off x="4612538" y="4709160"/>
            <a:ext cx="2966618" cy="7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4612538" y="4800600"/>
            <a:ext cx="2966618" cy="640080"/>
          </a:xfrm>
          <a:prstGeom prst="rect">
            <a:avLst/>
          </a:prstGeom>
          <a:noFill/>
        </p:spPr>
        <p:txBody>
          <a:bodyPr wrap="square" lIns="0" tIns="0" rIns="0" bIns="0" anchor="t">
            <a:noAutofit/>
          </a:bodyPr>
          <a:lstStyle/>
          <a:p>
            <a:pPr algn="l">
              <a:lnSpc>
                <a:spcPct val="135000"/>
              </a:lnSpc>
            </a:pPr>
            <a:r>
              <a:rPr lang="en-US" sz="1100" b="0" i="0">
                <a:solidFill>
                  <a:srgbClr val="E8E4D8"/>
                </a:solidFill>
                <a:latin typeface="Calibri"/>
              </a:rPr>
              <a:t>Government of Canada direct federal procurement for ZenGUARD</a:t>
            </a:r>
            <a:r>
              <a:rPr lang="en-US" sz="1100" b="0" i="0" baseline="30000">
                <a:solidFill>
                  <a:srgbClr val="E8E4D8"/>
                </a:solidFill>
                <a:latin typeface="Calibri"/>
              </a:rPr>
              <a:t>TM</a:t>
            </a:r>
            <a:r>
              <a:rPr lang="en-US" sz="1100" b="0" i="0">
                <a:solidFill>
                  <a:srgbClr val="E8E4D8"/>
                </a:solidFill>
                <a:latin typeface="Calibri"/>
              </a:rPr>
              <a:t> Enhanced Air Filters. US commercial path </a:t>
            </a:r>
            <a:r>
              <a:rPr lang="en-US" sz="1100">
                <a:solidFill>
                  <a:srgbClr val="E8E4D8"/>
                </a:solidFill>
                <a:latin typeface="Calibri"/>
              </a:rPr>
              <a:t>established</a:t>
            </a:r>
            <a:r>
              <a:rPr lang="en-US" sz="1100" b="0" i="0">
                <a:solidFill>
                  <a:srgbClr val="E8E4D8"/>
                </a:solidFill>
                <a:latin typeface="Calibri"/>
              </a:rPr>
              <a:t> with Quality Filters Inc. 25+ patent families.</a:t>
            </a:r>
          </a:p>
        </p:txBody>
      </p:sp>
      <p:sp>
        <p:nvSpPr>
          <p:cNvPr id="23" name="Rectangle 22"/>
          <p:cNvSpPr/>
          <p:nvPr/>
        </p:nvSpPr>
        <p:spPr>
          <a:xfrm>
            <a:off x="4612538" y="5532120"/>
            <a:ext cx="2966618" cy="64008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4612538" y="5623560"/>
            <a:ext cx="2966618" cy="292608"/>
          </a:xfrm>
          <a:prstGeom prst="rect">
            <a:avLst/>
          </a:prstGeom>
          <a:noFill/>
        </p:spPr>
        <p:txBody>
          <a:bodyPr wrap="square" lIns="0" tIns="0" rIns="0" bIns="0" anchor="t">
            <a:noAutofit/>
          </a:bodyPr>
          <a:lstStyle/>
          <a:p>
            <a:pPr algn="ctr">
              <a:lnSpc>
                <a:spcPct val="120000"/>
              </a:lnSpc>
            </a:pPr>
            <a:r>
              <a:rPr lang="en-CA" sz="1400" b="1" i="0">
                <a:solidFill>
                  <a:srgbClr val="6B9CFF"/>
                </a:solidFill>
                <a:latin typeface="Calibri"/>
              </a:rPr>
              <a:t>Government</a:t>
            </a:r>
            <a:r>
              <a:rPr sz="1400" b="1" i="0">
                <a:solidFill>
                  <a:srgbClr val="6B9CFF"/>
                </a:solidFill>
                <a:latin typeface="Calibri"/>
              </a:rPr>
              <a:t> of Canada</a:t>
            </a:r>
          </a:p>
        </p:txBody>
      </p:sp>
      <p:sp>
        <p:nvSpPr>
          <p:cNvPr id="25" name="TextBox 24"/>
          <p:cNvSpPr txBox="1"/>
          <p:nvPr/>
        </p:nvSpPr>
        <p:spPr>
          <a:xfrm>
            <a:off x="4612538" y="5943600"/>
            <a:ext cx="2966618" cy="201168"/>
          </a:xfrm>
          <a:prstGeom prst="rect">
            <a:avLst/>
          </a:prstGeom>
          <a:noFill/>
        </p:spPr>
        <p:txBody>
          <a:bodyPr wrap="square" lIns="0" tIns="0" rIns="0" bIns="0" anchor="t">
            <a:noAutofit/>
          </a:bodyPr>
          <a:lstStyle/>
          <a:p>
            <a:pPr algn="ctr">
              <a:lnSpc>
                <a:spcPct val="120000"/>
              </a:lnSpc>
            </a:pPr>
            <a:r>
              <a:rPr sz="750" b="0" i="0" spc="200">
                <a:solidFill>
                  <a:srgbClr val="9A978E"/>
                </a:solidFill>
                <a:latin typeface="Consolas"/>
              </a:rPr>
              <a:t>DIRECT PROCUREMEN</a:t>
            </a:r>
            <a:r>
              <a:rPr lang="en-CA" sz="750" b="0" i="0" spc="200">
                <a:solidFill>
                  <a:srgbClr val="9A978E"/>
                </a:solidFill>
                <a:latin typeface="Consolas"/>
              </a:rPr>
              <a:t>T</a:t>
            </a:r>
            <a:endParaRPr sz="750" b="0" i="0" spc="200">
              <a:solidFill>
                <a:srgbClr val="9A978E"/>
              </a:solidFill>
              <a:latin typeface="Consolas"/>
            </a:endParaRPr>
          </a:p>
        </p:txBody>
      </p:sp>
      <p:sp>
        <p:nvSpPr>
          <p:cNvPr id="26" name="Rectangle 25"/>
          <p:cNvSpPr/>
          <p:nvPr/>
        </p:nvSpPr>
        <p:spPr>
          <a:xfrm>
            <a:off x="8036356" y="3429000"/>
            <a:ext cx="3515258" cy="28803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Rectangle 26"/>
          <p:cNvSpPr/>
          <p:nvPr/>
        </p:nvSpPr>
        <p:spPr>
          <a:xfrm>
            <a:off x="8036356" y="3429000"/>
            <a:ext cx="3515258" cy="36576"/>
          </a:xfrm>
          <a:prstGeom prst="rect">
            <a:avLst/>
          </a:prstGeom>
          <a:solidFill>
            <a:srgbClr val="A88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8310676" y="3630168"/>
            <a:ext cx="2966618" cy="228600"/>
          </a:xfrm>
          <a:prstGeom prst="rect">
            <a:avLst/>
          </a:prstGeom>
          <a:noFill/>
        </p:spPr>
        <p:txBody>
          <a:bodyPr wrap="square" lIns="0" tIns="0" rIns="0" bIns="0" anchor="t">
            <a:noAutofit/>
          </a:bodyPr>
          <a:lstStyle/>
          <a:p>
            <a:pPr algn="l">
              <a:lnSpc>
                <a:spcPct val="120000"/>
              </a:lnSpc>
            </a:pPr>
            <a:r>
              <a:rPr sz="800" b="0" i="0" spc="200">
                <a:solidFill>
                  <a:srgbClr val="A88FFF"/>
                </a:solidFill>
                <a:latin typeface="Consolas"/>
              </a:rPr>
              <a:t>03  ·  APTAMERS PLATFORM</a:t>
            </a:r>
          </a:p>
        </p:txBody>
      </p:sp>
      <p:sp>
        <p:nvSpPr>
          <p:cNvPr id="29" name="TextBox 28"/>
          <p:cNvSpPr txBox="1"/>
          <p:nvPr/>
        </p:nvSpPr>
        <p:spPr>
          <a:xfrm>
            <a:off x="8310676" y="3886200"/>
            <a:ext cx="2966618" cy="411480"/>
          </a:xfrm>
          <a:prstGeom prst="rect">
            <a:avLst/>
          </a:prstGeom>
          <a:noFill/>
        </p:spPr>
        <p:txBody>
          <a:bodyPr wrap="square" lIns="0" tIns="0" rIns="0" bIns="0" anchor="t">
            <a:noAutofit/>
          </a:bodyPr>
          <a:lstStyle/>
          <a:p>
            <a:pPr algn="l">
              <a:lnSpc>
                <a:spcPct val="120000"/>
              </a:lnSpc>
            </a:pPr>
            <a:r>
              <a:rPr sz="2000" b="1" i="0">
                <a:solidFill>
                  <a:srgbClr val="E8E4D8"/>
                </a:solidFill>
                <a:latin typeface="Calibri"/>
              </a:rPr>
              <a:t>Triera Biosciences.</a:t>
            </a:r>
          </a:p>
        </p:txBody>
      </p:sp>
      <p:sp>
        <p:nvSpPr>
          <p:cNvPr id="30" name="TextBox 29"/>
          <p:cNvSpPr txBox="1"/>
          <p:nvPr/>
        </p:nvSpPr>
        <p:spPr>
          <a:xfrm>
            <a:off x="8310676" y="4297680"/>
            <a:ext cx="2966618" cy="320040"/>
          </a:xfrm>
          <a:prstGeom prst="rect">
            <a:avLst/>
          </a:prstGeom>
          <a:noFill/>
        </p:spPr>
        <p:txBody>
          <a:bodyPr wrap="square" lIns="0" tIns="0" rIns="0" bIns="0" anchor="t">
            <a:noAutofit/>
          </a:bodyPr>
          <a:lstStyle/>
          <a:p>
            <a:pPr algn="l">
              <a:lnSpc>
                <a:spcPct val="120000"/>
              </a:lnSpc>
            </a:pPr>
            <a:r>
              <a:rPr sz="1300" b="0" i="1">
                <a:solidFill>
                  <a:srgbClr val="9A978E"/>
                </a:solidFill>
                <a:latin typeface="Calibri"/>
              </a:rPr>
              <a:t>Diagnostic and therapeutic optionality.</a:t>
            </a:r>
          </a:p>
        </p:txBody>
      </p:sp>
      <p:sp>
        <p:nvSpPr>
          <p:cNvPr id="31" name="Rectangle 30"/>
          <p:cNvSpPr/>
          <p:nvPr/>
        </p:nvSpPr>
        <p:spPr>
          <a:xfrm>
            <a:off x="8310676" y="4709160"/>
            <a:ext cx="2966618" cy="7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TextBox 31"/>
          <p:cNvSpPr txBox="1"/>
          <p:nvPr/>
        </p:nvSpPr>
        <p:spPr>
          <a:xfrm>
            <a:off x="8310676" y="4800600"/>
            <a:ext cx="2966618" cy="640080"/>
          </a:xfrm>
          <a:prstGeom prst="rect">
            <a:avLst/>
          </a:prstGeom>
          <a:noFill/>
        </p:spPr>
        <p:txBody>
          <a:bodyPr wrap="square" lIns="0" tIns="0" rIns="0" bIns="0" anchor="t">
            <a:noAutofit/>
          </a:bodyPr>
          <a:lstStyle/>
          <a:p>
            <a:pPr algn="l">
              <a:lnSpc>
                <a:spcPct val="135000"/>
              </a:lnSpc>
            </a:pPr>
            <a:r>
              <a:rPr lang="en-US" sz="1100" b="0" i="0">
                <a:solidFill>
                  <a:srgbClr val="E8E4D8"/>
                </a:solidFill>
                <a:latin typeface="Calibri"/>
              </a:rPr>
              <a:t>20-year exclusive McMaster University aptamer license. Diagnostic, therapeutic, and CRO services with broad single-entity IP position.</a:t>
            </a:r>
          </a:p>
        </p:txBody>
      </p:sp>
      <p:sp>
        <p:nvSpPr>
          <p:cNvPr id="33" name="Rectangle 32"/>
          <p:cNvSpPr/>
          <p:nvPr/>
        </p:nvSpPr>
        <p:spPr>
          <a:xfrm>
            <a:off x="8310676" y="5532120"/>
            <a:ext cx="2966618" cy="64008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8310676" y="5623560"/>
            <a:ext cx="2966618" cy="292608"/>
          </a:xfrm>
          <a:prstGeom prst="rect">
            <a:avLst/>
          </a:prstGeom>
          <a:noFill/>
        </p:spPr>
        <p:txBody>
          <a:bodyPr wrap="square" lIns="0" tIns="0" rIns="0" bIns="0" anchor="t">
            <a:noAutofit/>
          </a:bodyPr>
          <a:lstStyle/>
          <a:p>
            <a:pPr algn="ctr">
              <a:lnSpc>
                <a:spcPct val="120000"/>
              </a:lnSpc>
            </a:pPr>
            <a:r>
              <a:rPr sz="2000" b="1" i="0">
                <a:solidFill>
                  <a:srgbClr val="A88FFF"/>
                </a:solidFill>
                <a:latin typeface="Calibri"/>
              </a:rPr>
              <a:t>20-yr</a:t>
            </a:r>
          </a:p>
        </p:txBody>
      </p:sp>
      <p:sp>
        <p:nvSpPr>
          <p:cNvPr id="35" name="TextBox 34"/>
          <p:cNvSpPr txBox="1"/>
          <p:nvPr/>
        </p:nvSpPr>
        <p:spPr>
          <a:xfrm>
            <a:off x="8310676" y="5943600"/>
            <a:ext cx="2966618" cy="201168"/>
          </a:xfrm>
          <a:prstGeom prst="rect">
            <a:avLst/>
          </a:prstGeom>
          <a:noFill/>
        </p:spPr>
        <p:txBody>
          <a:bodyPr wrap="square" lIns="0" tIns="0" rIns="0" bIns="0" anchor="t">
            <a:noAutofit/>
          </a:bodyPr>
          <a:lstStyle/>
          <a:p>
            <a:pPr algn="ctr">
              <a:lnSpc>
                <a:spcPct val="120000"/>
              </a:lnSpc>
            </a:pPr>
            <a:r>
              <a:rPr sz="750" b="0" i="0" spc="200">
                <a:solidFill>
                  <a:srgbClr val="9A978E"/>
                </a:solidFill>
                <a:latin typeface="Consolas"/>
              </a:rPr>
              <a:t>EXCLUSIVE LICENSE</a:t>
            </a:r>
          </a:p>
        </p:txBody>
      </p:sp>
      <p:sp>
        <p:nvSpPr>
          <p:cNvPr id="36" name="Rectangle 35"/>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7" name="TextBox 36"/>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9A978E"/>
                </a:solidFill>
                <a:latin typeface="Consolas"/>
              </a:rPr>
              <a:t>CAPITAL STRUCTURE</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Capital structure.</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sz="2200" b="0" i="1">
                <a:solidFill>
                  <a:srgbClr val="9A978E"/>
                </a:solidFill>
                <a:latin typeface="Calibri"/>
              </a:rPr>
              <a:t>As of </a:t>
            </a:r>
            <a:r>
              <a:rPr lang="en-CA" sz="2200" b="0" i="1">
                <a:solidFill>
                  <a:srgbClr val="9A978E"/>
                </a:solidFill>
                <a:latin typeface="Calibri"/>
              </a:rPr>
              <a:t>July</a:t>
            </a:r>
            <a:r>
              <a:rPr sz="2200" b="0" i="1">
                <a:solidFill>
                  <a:srgbClr val="9A978E"/>
                </a:solidFill>
                <a:latin typeface="Calibri"/>
              </a:rPr>
              <a:t> 2026.</a:t>
            </a:r>
          </a:p>
        </p:txBody>
      </p:sp>
      <p:sp>
        <p:nvSpPr>
          <p:cNvPr id="5" name="Rectangle 4"/>
          <p:cNvSpPr/>
          <p:nvPr/>
        </p:nvSpPr>
        <p:spPr>
          <a:xfrm>
            <a:off x="640080" y="2468880"/>
            <a:ext cx="2659303" cy="12801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2697480"/>
            <a:ext cx="2659303" cy="594360"/>
          </a:xfrm>
          <a:prstGeom prst="rect">
            <a:avLst/>
          </a:prstGeom>
          <a:noFill/>
        </p:spPr>
        <p:txBody>
          <a:bodyPr wrap="square" lIns="0" tIns="0" rIns="0" bIns="0" anchor="ctr">
            <a:noAutofit/>
          </a:bodyPr>
          <a:lstStyle/>
          <a:p>
            <a:pPr algn="ctr">
              <a:lnSpc>
                <a:spcPct val="120000"/>
              </a:lnSpc>
            </a:pPr>
            <a:r>
              <a:rPr lang="en-CA" sz="4400" b="1" i="0">
                <a:solidFill>
                  <a:srgbClr val="E8E4D8"/>
                </a:solidFill>
                <a:latin typeface="Calibri"/>
              </a:rPr>
              <a:t>~127M</a:t>
            </a:r>
            <a:endParaRPr sz="4400" b="1" i="0">
              <a:solidFill>
                <a:srgbClr val="E8E4D8"/>
              </a:solidFill>
              <a:latin typeface="Calibri"/>
            </a:endParaRPr>
          </a:p>
        </p:txBody>
      </p:sp>
      <p:sp>
        <p:nvSpPr>
          <p:cNvPr id="7" name="TextBox 6"/>
          <p:cNvSpPr txBox="1"/>
          <p:nvPr/>
        </p:nvSpPr>
        <p:spPr>
          <a:xfrm>
            <a:off x="640080" y="3337560"/>
            <a:ext cx="2659303" cy="292608"/>
          </a:xfrm>
          <a:prstGeom prst="rect">
            <a:avLst/>
          </a:prstGeom>
          <a:noFill/>
        </p:spPr>
        <p:txBody>
          <a:bodyPr wrap="square" lIns="0" tIns="0" rIns="0" bIns="0" anchor="t">
            <a:noAutofit/>
          </a:bodyPr>
          <a:lstStyle/>
          <a:p>
            <a:pPr algn="ctr">
              <a:lnSpc>
                <a:spcPct val="120000"/>
              </a:lnSpc>
            </a:pPr>
            <a:r>
              <a:rPr sz="800" b="0" i="0" spc="200">
                <a:solidFill>
                  <a:srgbClr val="9A978E"/>
                </a:solidFill>
                <a:latin typeface="Consolas"/>
              </a:rPr>
              <a:t>COMMON SHARES OUTSTANDING</a:t>
            </a:r>
          </a:p>
        </p:txBody>
      </p:sp>
      <p:sp>
        <p:nvSpPr>
          <p:cNvPr id="8" name="Rectangle 7"/>
          <p:cNvSpPr/>
          <p:nvPr/>
        </p:nvSpPr>
        <p:spPr>
          <a:xfrm>
            <a:off x="3390823" y="2468880"/>
            <a:ext cx="2659303" cy="12801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3390823" y="2697480"/>
            <a:ext cx="2659303" cy="594360"/>
          </a:xfrm>
          <a:prstGeom prst="rect">
            <a:avLst/>
          </a:prstGeom>
          <a:noFill/>
        </p:spPr>
        <p:txBody>
          <a:bodyPr wrap="square" lIns="0" tIns="0" rIns="0" bIns="0" anchor="ctr">
            <a:noAutofit/>
          </a:bodyPr>
          <a:lstStyle/>
          <a:p>
            <a:pPr algn="ctr">
              <a:lnSpc>
                <a:spcPct val="120000"/>
              </a:lnSpc>
            </a:pPr>
            <a:r>
              <a:rPr sz="4400" b="1" i="0">
                <a:solidFill>
                  <a:srgbClr val="E8E4D8"/>
                </a:solidFill>
                <a:latin typeface="Calibri"/>
              </a:rPr>
              <a:t>~</a:t>
            </a:r>
            <a:r>
              <a:rPr lang="en-CA" sz="4400" b="1" i="0">
                <a:solidFill>
                  <a:srgbClr val="E8E4D8"/>
                </a:solidFill>
                <a:latin typeface="Calibri"/>
              </a:rPr>
              <a:t>156M</a:t>
            </a:r>
            <a:endParaRPr sz="4400" b="1" i="0">
              <a:solidFill>
                <a:srgbClr val="E8E4D8"/>
              </a:solidFill>
              <a:latin typeface="Calibri"/>
            </a:endParaRPr>
          </a:p>
        </p:txBody>
      </p:sp>
      <p:sp>
        <p:nvSpPr>
          <p:cNvPr id="10" name="TextBox 9"/>
          <p:cNvSpPr txBox="1"/>
          <p:nvPr/>
        </p:nvSpPr>
        <p:spPr>
          <a:xfrm>
            <a:off x="3390823" y="3337560"/>
            <a:ext cx="2659303" cy="292608"/>
          </a:xfrm>
          <a:prstGeom prst="rect">
            <a:avLst/>
          </a:prstGeom>
          <a:noFill/>
        </p:spPr>
        <p:txBody>
          <a:bodyPr wrap="square" lIns="0" tIns="0" rIns="0" bIns="0" anchor="t">
            <a:noAutofit/>
          </a:bodyPr>
          <a:lstStyle/>
          <a:p>
            <a:pPr algn="ctr">
              <a:lnSpc>
                <a:spcPct val="120000"/>
              </a:lnSpc>
            </a:pPr>
            <a:r>
              <a:rPr sz="800" b="0" i="0" spc="200">
                <a:solidFill>
                  <a:srgbClr val="9A978E"/>
                </a:solidFill>
                <a:latin typeface="Consolas"/>
              </a:rPr>
              <a:t>FULLY DILUTED</a:t>
            </a:r>
          </a:p>
        </p:txBody>
      </p:sp>
      <p:sp>
        <p:nvSpPr>
          <p:cNvPr id="11" name="Rectangle 10"/>
          <p:cNvSpPr/>
          <p:nvPr/>
        </p:nvSpPr>
        <p:spPr>
          <a:xfrm>
            <a:off x="6141566" y="2468880"/>
            <a:ext cx="2659303" cy="12801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6141566" y="2697480"/>
            <a:ext cx="2659303" cy="594360"/>
          </a:xfrm>
          <a:prstGeom prst="rect">
            <a:avLst/>
          </a:prstGeom>
          <a:noFill/>
        </p:spPr>
        <p:txBody>
          <a:bodyPr wrap="square" lIns="0" tIns="0" rIns="0" bIns="0" anchor="ctr">
            <a:noAutofit/>
          </a:bodyPr>
          <a:lstStyle/>
          <a:p>
            <a:pPr algn="ctr">
              <a:lnSpc>
                <a:spcPct val="120000"/>
              </a:lnSpc>
            </a:pPr>
            <a:r>
              <a:rPr sz="4400" b="1" i="0">
                <a:solidFill>
                  <a:srgbClr val="E8E4D8"/>
                </a:solidFill>
                <a:latin typeface="Calibri"/>
              </a:rPr>
              <a:t>C$</a:t>
            </a:r>
            <a:r>
              <a:rPr lang="en-CA" sz="4400" b="1" i="0">
                <a:solidFill>
                  <a:srgbClr val="E8E4D8"/>
                </a:solidFill>
                <a:latin typeface="Calibri"/>
              </a:rPr>
              <a:t>80M</a:t>
            </a:r>
            <a:endParaRPr sz="4400" b="1" i="0">
              <a:solidFill>
                <a:srgbClr val="E8E4D8"/>
              </a:solidFill>
              <a:latin typeface="Calibri"/>
            </a:endParaRPr>
          </a:p>
        </p:txBody>
      </p:sp>
      <p:sp>
        <p:nvSpPr>
          <p:cNvPr id="13" name="TextBox 12"/>
          <p:cNvSpPr txBox="1"/>
          <p:nvPr/>
        </p:nvSpPr>
        <p:spPr>
          <a:xfrm>
            <a:off x="6141566" y="3337560"/>
            <a:ext cx="2659303" cy="292608"/>
          </a:xfrm>
          <a:prstGeom prst="rect">
            <a:avLst/>
          </a:prstGeom>
          <a:noFill/>
        </p:spPr>
        <p:txBody>
          <a:bodyPr wrap="square" lIns="0" tIns="0" rIns="0" bIns="0" anchor="t">
            <a:noAutofit/>
          </a:bodyPr>
          <a:lstStyle/>
          <a:p>
            <a:pPr algn="ctr">
              <a:lnSpc>
                <a:spcPct val="120000"/>
              </a:lnSpc>
            </a:pPr>
            <a:r>
              <a:rPr sz="800" b="0" i="0" spc="200">
                <a:solidFill>
                  <a:srgbClr val="9A978E"/>
                </a:solidFill>
                <a:latin typeface="Consolas"/>
              </a:rPr>
              <a:t>APPROXIMATE MARKET CAP</a:t>
            </a:r>
          </a:p>
        </p:txBody>
      </p:sp>
      <p:sp>
        <p:nvSpPr>
          <p:cNvPr id="39" name="Rectangle 38"/>
          <p:cNvSpPr/>
          <p:nvPr/>
        </p:nvSpPr>
        <p:spPr>
          <a:xfrm>
            <a:off x="8892309" y="2468880"/>
            <a:ext cx="2659303" cy="12801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p:cNvSpPr txBox="1"/>
          <p:nvPr/>
        </p:nvSpPr>
        <p:spPr>
          <a:xfrm>
            <a:off x="8892309" y="2697480"/>
            <a:ext cx="2659303" cy="594360"/>
          </a:xfrm>
          <a:prstGeom prst="rect">
            <a:avLst/>
          </a:prstGeom>
          <a:noFill/>
        </p:spPr>
        <p:txBody>
          <a:bodyPr wrap="square" lIns="0" tIns="0" rIns="0" bIns="0" anchor="ctr">
            <a:noAutofit/>
          </a:bodyPr>
          <a:lstStyle/>
          <a:p>
            <a:pPr algn="ctr">
              <a:lnSpc>
                <a:spcPct val="120000"/>
              </a:lnSpc>
            </a:pPr>
            <a:r>
              <a:rPr sz="4400" b="1" i="0">
                <a:solidFill>
                  <a:srgbClr val="E8E4D8"/>
                </a:solidFill>
                <a:latin typeface="Calibri"/>
              </a:rPr>
              <a:t>$18M</a:t>
            </a:r>
          </a:p>
        </p:txBody>
      </p:sp>
      <p:sp>
        <p:nvSpPr>
          <p:cNvPr id="41" name="TextBox 40"/>
          <p:cNvSpPr txBox="1"/>
          <p:nvPr/>
        </p:nvSpPr>
        <p:spPr>
          <a:xfrm>
            <a:off x="8892309" y="3337560"/>
            <a:ext cx="2659303" cy="292608"/>
          </a:xfrm>
          <a:prstGeom prst="rect">
            <a:avLst/>
          </a:prstGeom>
          <a:noFill/>
        </p:spPr>
        <p:txBody>
          <a:bodyPr wrap="square" lIns="0" tIns="0" rIns="0" bIns="0" anchor="t">
            <a:noAutofit/>
          </a:bodyPr>
          <a:lstStyle/>
          <a:p>
            <a:pPr algn="ctr">
              <a:lnSpc>
                <a:spcPct val="120000"/>
              </a:lnSpc>
            </a:pPr>
            <a:r>
              <a:rPr sz="800" b="0" i="0" spc="200">
                <a:solidFill>
                  <a:srgbClr val="9A978E"/>
                </a:solidFill>
                <a:latin typeface="Consolas"/>
              </a:rPr>
              <a:t>CAPITAL </a:t>
            </a:r>
            <a:r>
              <a:rPr lang="en-CA" sz="800" b="0" i="0" spc="200">
                <a:solidFill>
                  <a:srgbClr val="9A978E"/>
                </a:solidFill>
                <a:latin typeface="Consolas"/>
              </a:rPr>
              <a:t>RAISED</a:t>
            </a:r>
            <a:endParaRPr sz="800" b="0" i="0" spc="200">
              <a:solidFill>
                <a:srgbClr val="9A978E"/>
              </a:solidFill>
              <a:latin typeface="Consolas"/>
            </a:endParaRPr>
          </a:p>
        </p:txBody>
      </p:sp>
      <p:sp>
        <p:nvSpPr>
          <p:cNvPr id="14" name="TextBox 13"/>
          <p:cNvSpPr txBox="1"/>
          <p:nvPr/>
        </p:nvSpPr>
        <p:spPr>
          <a:xfrm>
            <a:off x="640080" y="4023360"/>
            <a:ext cx="7315200" cy="274320"/>
          </a:xfrm>
          <a:prstGeom prst="rect">
            <a:avLst/>
          </a:prstGeom>
          <a:noFill/>
        </p:spPr>
        <p:txBody>
          <a:bodyPr wrap="square" lIns="0" tIns="0" rIns="0" bIns="0" anchor="t">
            <a:noAutofit/>
          </a:bodyPr>
          <a:lstStyle/>
          <a:p>
            <a:pPr algn="l">
              <a:lnSpc>
                <a:spcPct val="120000"/>
              </a:lnSpc>
            </a:pPr>
            <a:r>
              <a:rPr sz="1000" b="0" i="0" spc="300">
                <a:solidFill>
                  <a:srgbClr val="9A978E"/>
                </a:solidFill>
                <a:latin typeface="Consolas"/>
              </a:rPr>
              <a:t>SECURITY BREAKDOWN</a:t>
            </a:r>
          </a:p>
        </p:txBody>
      </p:sp>
      <p:sp>
        <p:nvSpPr>
          <p:cNvPr id="15" name="Rectangle 14"/>
          <p:cNvSpPr/>
          <p:nvPr/>
        </p:nvSpPr>
        <p:spPr>
          <a:xfrm>
            <a:off x="640080" y="4389120"/>
            <a:ext cx="6858000" cy="27432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822960" y="4389120"/>
            <a:ext cx="4572000" cy="274320"/>
          </a:xfrm>
          <a:prstGeom prst="rect">
            <a:avLst/>
          </a:prstGeom>
          <a:noFill/>
        </p:spPr>
        <p:txBody>
          <a:bodyPr wrap="square" lIns="0" tIns="0" rIns="0" bIns="0" anchor="ctr">
            <a:noAutofit/>
          </a:bodyPr>
          <a:lstStyle/>
          <a:p>
            <a:pPr algn="l">
              <a:lnSpc>
                <a:spcPct val="120000"/>
              </a:lnSpc>
            </a:pPr>
            <a:r>
              <a:rPr sz="1000" b="0" i="0">
                <a:solidFill>
                  <a:srgbClr val="E8E4D8"/>
                </a:solidFill>
                <a:latin typeface="Calibri"/>
              </a:rPr>
              <a:t>Common shares outstanding</a:t>
            </a:r>
          </a:p>
        </p:txBody>
      </p:sp>
      <p:sp>
        <p:nvSpPr>
          <p:cNvPr id="17" name="TextBox 16"/>
          <p:cNvSpPr txBox="1"/>
          <p:nvPr/>
        </p:nvSpPr>
        <p:spPr>
          <a:xfrm>
            <a:off x="5394960" y="4389120"/>
            <a:ext cx="1920240" cy="274320"/>
          </a:xfrm>
          <a:prstGeom prst="rect">
            <a:avLst/>
          </a:prstGeom>
          <a:noFill/>
        </p:spPr>
        <p:txBody>
          <a:bodyPr wrap="square" lIns="0" tIns="0" rIns="0" bIns="0" anchor="ctr">
            <a:noAutofit/>
          </a:bodyPr>
          <a:lstStyle/>
          <a:p>
            <a:pPr algn="r">
              <a:lnSpc>
                <a:spcPct val="120000"/>
              </a:lnSpc>
            </a:pPr>
            <a:r>
              <a:rPr lang="en-CA" sz="1000" b="0" i="0">
                <a:solidFill>
                  <a:srgbClr val="E8E4D8"/>
                </a:solidFill>
                <a:latin typeface="Consolas"/>
              </a:rPr>
              <a:t>126,619,532</a:t>
            </a:r>
            <a:endParaRPr sz="1000" b="0" i="0">
              <a:solidFill>
                <a:srgbClr val="E8E4D8"/>
              </a:solidFill>
              <a:latin typeface="Consolas"/>
            </a:endParaRPr>
          </a:p>
        </p:txBody>
      </p:sp>
      <p:sp>
        <p:nvSpPr>
          <p:cNvPr id="18" name="TextBox 17"/>
          <p:cNvSpPr txBox="1"/>
          <p:nvPr/>
        </p:nvSpPr>
        <p:spPr>
          <a:xfrm>
            <a:off x="822960" y="4663440"/>
            <a:ext cx="4572000" cy="274320"/>
          </a:xfrm>
          <a:prstGeom prst="rect">
            <a:avLst/>
          </a:prstGeom>
          <a:noFill/>
        </p:spPr>
        <p:txBody>
          <a:bodyPr wrap="square" lIns="0" tIns="0" rIns="0" bIns="0" anchor="ctr">
            <a:noAutofit/>
          </a:bodyPr>
          <a:lstStyle/>
          <a:p>
            <a:pPr algn="l">
              <a:lnSpc>
                <a:spcPct val="120000"/>
              </a:lnSpc>
            </a:pPr>
            <a:r>
              <a:rPr sz="1000" b="0" i="0">
                <a:solidFill>
                  <a:srgbClr val="E8E4D8"/>
                </a:solidFill>
                <a:latin typeface="Calibri"/>
              </a:rPr>
              <a:t>Stock options (exercisable)</a:t>
            </a:r>
          </a:p>
        </p:txBody>
      </p:sp>
      <p:sp>
        <p:nvSpPr>
          <p:cNvPr id="19" name="TextBox 18"/>
          <p:cNvSpPr txBox="1"/>
          <p:nvPr/>
        </p:nvSpPr>
        <p:spPr>
          <a:xfrm>
            <a:off x="5394960" y="4663440"/>
            <a:ext cx="1920240" cy="274320"/>
          </a:xfrm>
          <a:prstGeom prst="rect">
            <a:avLst/>
          </a:prstGeom>
          <a:noFill/>
        </p:spPr>
        <p:txBody>
          <a:bodyPr wrap="square" lIns="0" tIns="0" rIns="0" bIns="0" anchor="ctr">
            <a:noAutofit/>
          </a:bodyPr>
          <a:lstStyle/>
          <a:p>
            <a:pPr algn="r">
              <a:lnSpc>
                <a:spcPct val="120000"/>
              </a:lnSpc>
            </a:pPr>
            <a:r>
              <a:rPr lang="en-CA" sz="1000" b="0" i="0">
                <a:solidFill>
                  <a:srgbClr val="E8E4D8"/>
                </a:solidFill>
                <a:latin typeface="Consolas"/>
              </a:rPr>
              <a:t>5,311,750</a:t>
            </a:r>
            <a:endParaRPr sz="1000" b="0" i="0">
              <a:solidFill>
                <a:srgbClr val="E8E4D8"/>
              </a:solidFill>
              <a:latin typeface="Consolas"/>
            </a:endParaRPr>
          </a:p>
        </p:txBody>
      </p:sp>
      <p:sp>
        <p:nvSpPr>
          <p:cNvPr id="20" name="Rectangle 19"/>
          <p:cNvSpPr/>
          <p:nvPr/>
        </p:nvSpPr>
        <p:spPr>
          <a:xfrm>
            <a:off x="640080" y="4937760"/>
            <a:ext cx="6858000" cy="27432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822960" y="4937760"/>
            <a:ext cx="4572000" cy="274320"/>
          </a:xfrm>
          <a:prstGeom prst="rect">
            <a:avLst/>
          </a:prstGeom>
          <a:noFill/>
        </p:spPr>
        <p:txBody>
          <a:bodyPr wrap="square" lIns="0" tIns="0" rIns="0" bIns="0" anchor="ctr">
            <a:noAutofit/>
          </a:bodyPr>
          <a:lstStyle/>
          <a:p>
            <a:pPr algn="l">
              <a:lnSpc>
                <a:spcPct val="120000"/>
              </a:lnSpc>
            </a:pPr>
            <a:r>
              <a:rPr sz="1000" b="0" i="0">
                <a:solidFill>
                  <a:srgbClr val="E8E4D8"/>
                </a:solidFill>
                <a:latin typeface="Calibri"/>
              </a:rPr>
              <a:t>Restricted share units (RSUs)</a:t>
            </a:r>
          </a:p>
        </p:txBody>
      </p:sp>
      <p:sp>
        <p:nvSpPr>
          <p:cNvPr id="22" name="TextBox 21"/>
          <p:cNvSpPr txBox="1"/>
          <p:nvPr/>
        </p:nvSpPr>
        <p:spPr>
          <a:xfrm>
            <a:off x="5394960" y="4937760"/>
            <a:ext cx="1920240" cy="274320"/>
          </a:xfrm>
          <a:prstGeom prst="rect">
            <a:avLst/>
          </a:prstGeom>
          <a:noFill/>
        </p:spPr>
        <p:txBody>
          <a:bodyPr wrap="square" lIns="0" tIns="0" rIns="0" bIns="0" anchor="ctr">
            <a:noAutofit/>
          </a:bodyPr>
          <a:lstStyle/>
          <a:p>
            <a:pPr algn="r">
              <a:lnSpc>
                <a:spcPct val="120000"/>
              </a:lnSpc>
            </a:pPr>
            <a:r>
              <a:rPr lang="en-CA" sz="1000" b="0" i="0">
                <a:solidFill>
                  <a:srgbClr val="E8E4D8"/>
                </a:solidFill>
                <a:latin typeface="Consolas"/>
              </a:rPr>
              <a:t>1,006,000</a:t>
            </a:r>
            <a:endParaRPr sz="1000" b="0" i="0">
              <a:solidFill>
                <a:srgbClr val="E8E4D8"/>
              </a:solidFill>
              <a:latin typeface="Consolas"/>
            </a:endParaRPr>
          </a:p>
        </p:txBody>
      </p:sp>
      <p:sp>
        <p:nvSpPr>
          <p:cNvPr id="23" name="TextBox 22"/>
          <p:cNvSpPr txBox="1"/>
          <p:nvPr/>
        </p:nvSpPr>
        <p:spPr>
          <a:xfrm>
            <a:off x="822960" y="5212080"/>
            <a:ext cx="4572000" cy="274320"/>
          </a:xfrm>
          <a:prstGeom prst="rect">
            <a:avLst/>
          </a:prstGeom>
          <a:noFill/>
        </p:spPr>
        <p:txBody>
          <a:bodyPr wrap="square" lIns="0" tIns="0" rIns="0" bIns="0" anchor="ctr">
            <a:noAutofit/>
          </a:bodyPr>
          <a:lstStyle/>
          <a:p>
            <a:pPr algn="l">
              <a:lnSpc>
                <a:spcPct val="120000"/>
              </a:lnSpc>
            </a:pPr>
            <a:r>
              <a:rPr sz="1000" b="0" i="0">
                <a:solidFill>
                  <a:srgbClr val="E8E4D8"/>
                </a:solidFill>
                <a:latin typeface="Calibri"/>
              </a:rPr>
              <a:t>Warrants outstanding</a:t>
            </a:r>
          </a:p>
        </p:txBody>
      </p:sp>
      <p:sp>
        <p:nvSpPr>
          <p:cNvPr id="24" name="TextBox 23"/>
          <p:cNvSpPr txBox="1"/>
          <p:nvPr/>
        </p:nvSpPr>
        <p:spPr>
          <a:xfrm>
            <a:off x="5394960" y="5212080"/>
            <a:ext cx="1920240" cy="274320"/>
          </a:xfrm>
          <a:prstGeom prst="rect">
            <a:avLst/>
          </a:prstGeom>
          <a:noFill/>
        </p:spPr>
        <p:txBody>
          <a:bodyPr wrap="square" lIns="0" tIns="0" rIns="0" bIns="0" anchor="ctr">
            <a:noAutofit/>
          </a:bodyPr>
          <a:lstStyle/>
          <a:p>
            <a:pPr algn="r">
              <a:lnSpc>
                <a:spcPct val="120000"/>
              </a:lnSpc>
            </a:pPr>
            <a:r>
              <a:rPr lang="en-CA" sz="1000">
                <a:solidFill>
                  <a:srgbClr val="E8E4D8"/>
                </a:solidFill>
                <a:latin typeface="Consolas"/>
              </a:rPr>
              <a:t>22</a:t>
            </a:r>
            <a:r>
              <a:rPr sz="1000" b="0" i="0">
                <a:solidFill>
                  <a:srgbClr val="E8E4D8"/>
                </a:solidFill>
                <a:latin typeface="Consolas"/>
              </a:rPr>
              <a:t>,461,060</a:t>
            </a:r>
          </a:p>
        </p:txBody>
      </p:sp>
      <p:sp>
        <p:nvSpPr>
          <p:cNvPr id="25" name="Rectangle 24"/>
          <p:cNvSpPr/>
          <p:nvPr/>
        </p:nvSpPr>
        <p:spPr>
          <a:xfrm>
            <a:off x="640080" y="5486400"/>
            <a:ext cx="6858000" cy="27432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822960" y="5486400"/>
            <a:ext cx="4572000" cy="274320"/>
          </a:xfrm>
          <a:prstGeom prst="rect">
            <a:avLst/>
          </a:prstGeom>
          <a:noFill/>
        </p:spPr>
        <p:txBody>
          <a:bodyPr wrap="square" lIns="0" tIns="0" rIns="0" bIns="0" anchor="ctr">
            <a:noAutofit/>
          </a:bodyPr>
          <a:lstStyle/>
          <a:p>
            <a:pPr algn="l">
              <a:lnSpc>
                <a:spcPct val="120000"/>
              </a:lnSpc>
            </a:pPr>
            <a:r>
              <a:rPr sz="1000" b="0" i="0">
                <a:solidFill>
                  <a:srgbClr val="E8E4D8"/>
                </a:solidFill>
                <a:latin typeface="Calibri"/>
              </a:rPr>
              <a:t>Convertible debentures (at $2.20)</a:t>
            </a:r>
          </a:p>
        </p:txBody>
      </p:sp>
      <p:sp>
        <p:nvSpPr>
          <p:cNvPr id="27" name="TextBox 26"/>
          <p:cNvSpPr txBox="1"/>
          <p:nvPr/>
        </p:nvSpPr>
        <p:spPr>
          <a:xfrm>
            <a:off x="5394960" y="5486400"/>
            <a:ext cx="1920240" cy="274320"/>
          </a:xfrm>
          <a:prstGeom prst="rect">
            <a:avLst/>
          </a:prstGeom>
          <a:noFill/>
        </p:spPr>
        <p:txBody>
          <a:bodyPr wrap="square" lIns="0" tIns="0" rIns="0" bIns="0" anchor="ctr">
            <a:noAutofit/>
          </a:bodyPr>
          <a:lstStyle/>
          <a:p>
            <a:pPr algn="r">
              <a:lnSpc>
                <a:spcPct val="120000"/>
              </a:lnSpc>
            </a:pPr>
            <a:r>
              <a:rPr sz="1000" b="0" i="0">
                <a:solidFill>
                  <a:srgbClr val="E8E4D8"/>
                </a:solidFill>
                <a:latin typeface="Consolas"/>
              </a:rPr>
              <a:t>~909,091</a:t>
            </a:r>
          </a:p>
        </p:txBody>
      </p:sp>
      <p:sp>
        <p:nvSpPr>
          <p:cNvPr id="28" name="Rectangle 27"/>
          <p:cNvSpPr/>
          <p:nvPr/>
        </p:nvSpPr>
        <p:spPr>
          <a:xfrm>
            <a:off x="640080" y="5806440"/>
            <a:ext cx="6858000" cy="10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822960" y="5852160"/>
            <a:ext cx="4572000" cy="274320"/>
          </a:xfrm>
          <a:prstGeom prst="rect">
            <a:avLst/>
          </a:prstGeom>
          <a:noFill/>
        </p:spPr>
        <p:txBody>
          <a:bodyPr wrap="square" lIns="0" tIns="0" rIns="0" bIns="0" anchor="ctr">
            <a:noAutofit/>
          </a:bodyPr>
          <a:lstStyle/>
          <a:p>
            <a:pPr algn="l">
              <a:lnSpc>
                <a:spcPct val="120000"/>
              </a:lnSpc>
            </a:pPr>
            <a:r>
              <a:rPr sz="1100" b="1" i="0">
                <a:solidFill>
                  <a:srgbClr val="E8E4D8"/>
                </a:solidFill>
                <a:latin typeface="Calibri"/>
              </a:rPr>
              <a:t>Fully diluted shares</a:t>
            </a:r>
          </a:p>
        </p:txBody>
      </p:sp>
      <p:sp>
        <p:nvSpPr>
          <p:cNvPr id="30" name="TextBox 29"/>
          <p:cNvSpPr txBox="1"/>
          <p:nvPr/>
        </p:nvSpPr>
        <p:spPr>
          <a:xfrm>
            <a:off x="5394960" y="5852160"/>
            <a:ext cx="1920240" cy="274320"/>
          </a:xfrm>
          <a:prstGeom prst="rect">
            <a:avLst/>
          </a:prstGeom>
          <a:noFill/>
        </p:spPr>
        <p:txBody>
          <a:bodyPr wrap="square" lIns="0" tIns="0" rIns="0" bIns="0" anchor="ctr">
            <a:noAutofit/>
          </a:bodyPr>
          <a:lstStyle/>
          <a:p>
            <a:pPr algn="r">
              <a:lnSpc>
                <a:spcPct val="120000"/>
              </a:lnSpc>
            </a:pPr>
            <a:r>
              <a:rPr sz="1100" b="1" i="0">
                <a:solidFill>
                  <a:srgbClr val="5FE8B4"/>
                </a:solidFill>
                <a:latin typeface="Consolas"/>
              </a:rPr>
              <a:t>~</a:t>
            </a:r>
            <a:r>
              <a:rPr lang="en-CA" sz="1100" b="1" i="0">
                <a:solidFill>
                  <a:srgbClr val="5FE8B4"/>
                </a:solidFill>
                <a:latin typeface="Consolas"/>
              </a:rPr>
              <a:t>156,307,433</a:t>
            </a:r>
            <a:endParaRPr sz="1100" b="1" i="0">
              <a:solidFill>
                <a:srgbClr val="5FE8B4"/>
              </a:solidFill>
              <a:latin typeface="Consolas"/>
            </a:endParaRPr>
          </a:p>
        </p:txBody>
      </p:sp>
      <p:sp>
        <p:nvSpPr>
          <p:cNvPr id="31" name="Rectangle 30"/>
          <p:cNvSpPr/>
          <p:nvPr/>
        </p:nvSpPr>
        <p:spPr>
          <a:xfrm>
            <a:off x="7772400" y="4023360"/>
            <a:ext cx="3779215" cy="18288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Rectangle 31"/>
          <p:cNvSpPr/>
          <p:nvPr/>
        </p:nvSpPr>
        <p:spPr>
          <a:xfrm>
            <a:off x="7772400" y="4023360"/>
            <a:ext cx="3779215" cy="36576"/>
          </a:xfrm>
          <a:prstGeom prst="rect">
            <a:avLst/>
          </a:prstGeom>
          <a:solidFill>
            <a:srgbClr val="9A97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TextBox 32"/>
          <p:cNvSpPr txBox="1"/>
          <p:nvPr/>
        </p:nvSpPr>
        <p:spPr>
          <a:xfrm>
            <a:off x="8046720" y="4251960"/>
            <a:ext cx="3230575"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DUAL-LISTED</a:t>
            </a:r>
          </a:p>
        </p:txBody>
      </p:sp>
      <p:sp>
        <p:nvSpPr>
          <p:cNvPr id="34" name="TextBox 33"/>
          <p:cNvSpPr txBox="1"/>
          <p:nvPr/>
        </p:nvSpPr>
        <p:spPr>
          <a:xfrm>
            <a:off x="8046720" y="4617720"/>
            <a:ext cx="3230575" cy="457200"/>
          </a:xfrm>
          <a:prstGeom prst="rect">
            <a:avLst/>
          </a:prstGeom>
          <a:noFill/>
        </p:spPr>
        <p:txBody>
          <a:bodyPr wrap="square" lIns="0" tIns="0" rIns="0" bIns="0" anchor="t">
            <a:noAutofit/>
          </a:bodyPr>
          <a:lstStyle/>
          <a:p>
            <a:pPr algn="l">
              <a:lnSpc>
                <a:spcPct val="120000"/>
              </a:lnSpc>
            </a:pPr>
            <a:r>
              <a:rPr sz="2200" b="1" i="0">
                <a:solidFill>
                  <a:srgbClr val="E8E4D8"/>
                </a:solidFill>
                <a:latin typeface="Calibri"/>
              </a:rPr>
              <a:t>NASDAQ: ZTEK</a:t>
            </a:r>
          </a:p>
        </p:txBody>
      </p:sp>
      <p:sp>
        <p:nvSpPr>
          <p:cNvPr id="35" name="TextBox 34"/>
          <p:cNvSpPr txBox="1"/>
          <p:nvPr/>
        </p:nvSpPr>
        <p:spPr>
          <a:xfrm>
            <a:off x="8046720" y="5166360"/>
            <a:ext cx="3230575" cy="457200"/>
          </a:xfrm>
          <a:prstGeom prst="rect">
            <a:avLst/>
          </a:prstGeom>
          <a:noFill/>
        </p:spPr>
        <p:txBody>
          <a:bodyPr wrap="square" lIns="0" tIns="0" rIns="0" bIns="0" anchor="t">
            <a:noAutofit/>
          </a:bodyPr>
          <a:lstStyle/>
          <a:p>
            <a:pPr algn="l">
              <a:lnSpc>
                <a:spcPct val="120000"/>
              </a:lnSpc>
            </a:pPr>
            <a:r>
              <a:rPr sz="2200" b="1" i="0">
                <a:solidFill>
                  <a:srgbClr val="E8E4D8"/>
                </a:solidFill>
                <a:latin typeface="Calibri"/>
              </a:rPr>
              <a:t>TSX-V: ZEN</a:t>
            </a:r>
          </a:p>
        </p:txBody>
      </p:sp>
      <p:sp>
        <p:nvSpPr>
          <p:cNvPr id="36" name="TextBox 35"/>
          <p:cNvSpPr txBox="1"/>
          <p:nvPr/>
        </p:nvSpPr>
        <p:spPr>
          <a:xfrm>
            <a:off x="640080" y="6199632"/>
            <a:ext cx="10911535" cy="201168"/>
          </a:xfrm>
          <a:prstGeom prst="rect">
            <a:avLst/>
          </a:prstGeom>
          <a:noFill/>
        </p:spPr>
        <p:txBody>
          <a:bodyPr wrap="square" lIns="0" tIns="0" rIns="0" bIns="0" anchor="t">
            <a:noAutofit/>
          </a:bodyPr>
          <a:lstStyle/>
          <a:p>
            <a:pPr algn="l">
              <a:lnSpc>
                <a:spcPct val="130000"/>
              </a:lnSpc>
            </a:pPr>
            <a:r>
              <a:rPr sz="700" b="0" i="0">
                <a:solidFill>
                  <a:srgbClr val="9A978E"/>
                </a:solidFill>
                <a:latin typeface="Calibri"/>
              </a:rPr>
              <a:t>Source: Zentek Ltd. </a:t>
            </a:r>
            <a:r>
              <a:rPr lang="en-US" sz="700" b="0" i="0">
                <a:solidFill>
                  <a:srgbClr val="9A978E"/>
                </a:solidFill>
                <a:latin typeface="Calibri"/>
              </a:rPr>
              <a:t>Q4 FY2026 MD&amp;A and unaudited interim financial statements dated June 25, 2026. </a:t>
            </a:r>
            <a:r>
              <a:rPr sz="700" b="0" i="0">
                <a:solidFill>
                  <a:srgbClr val="9A978E"/>
                </a:solidFill>
                <a:latin typeface="Calibri"/>
              </a:rPr>
              <a:t>Fully diluted assumes exercise of all outstanding options, warrants and RSUs, and conversion of the $2.0M secured convertible debentures at $2.20 per share.</a:t>
            </a:r>
          </a:p>
        </p:txBody>
      </p:sp>
      <p:sp>
        <p:nvSpPr>
          <p:cNvPr id="37" name="Rectangle 36"/>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9A978E"/>
                </a:solidFill>
                <a:latin typeface="Consolas"/>
              </a:rPr>
              <a:t>THE OPPORTUNITY</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4600" b="1" i="0">
                <a:solidFill>
                  <a:srgbClr val="E8E4D8"/>
                </a:solidFill>
                <a:latin typeface="Calibri"/>
              </a:rPr>
              <a:t>Why now.</a:t>
            </a:r>
          </a:p>
        </p:txBody>
      </p:sp>
      <p:sp>
        <p:nvSpPr>
          <p:cNvPr id="4" name="TextBox 3"/>
          <p:cNvSpPr txBox="1"/>
          <p:nvPr/>
        </p:nvSpPr>
        <p:spPr>
          <a:xfrm>
            <a:off x="640080" y="1645920"/>
            <a:ext cx="10972800" cy="640080"/>
          </a:xfrm>
          <a:prstGeom prst="rect">
            <a:avLst/>
          </a:prstGeom>
          <a:noFill/>
        </p:spPr>
        <p:txBody>
          <a:bodyPr wrap="square" lIns="0" tIns="0" rIns="0" bIns="0" anchor="t">
            <a:noAutofit/>
          </a:bodyPr>
          <a:lstStyle/>
          <a:p>
            <a:pPr algn="l">
              <a:lnSpc>
                <a:spcPct val="120000"/>
              </a:lnSpc>
            </a:pPr>
            <a:r>
              <a:rPr sz="3200" b="0" i="1">
                <a:solidFill>
                  <a:srgbClr val="9A978E"/>
                </a:solidFill>
                <a:latin typeface="Calibri"/>
              </a:rPr>
              <a:t>A convergence of catalysts.</a:t>
            </a:r>
          </a:p>
        </p:txBody>
      </p:sp>
      <p:sp>
        <p:nvSpPr>
          <p:cNvPr id="5" name="TextBox 4"/>
          <p:cNvSpPr txBox="1"/>
          <p:nvPr/>
        </p:nvSpPr>
        <p:spPr>
          <a:xfrm>
            <a:off x="640080" y="2377440"/>
            <a:ext cx="10972800" cy="457200"/>
          </a:xfrm>
          <a:prstGeom prst="rect">
            <a:avLst/>
          </a:prstGeom>
          <a:noFill/>
        </p:spPr>
        <p:txBody>
          <a:bodyPr wrap="square" lIns="0" tIns="0" rIns="0" bIns="0" anchor="t">
            <a:noAutofit/>
          </a:bodyPr>
          <a:lstStyle/>
          <a:p>
            <a:pPr algn="l">
              <a:lnSpc>
                <a:spcPct val="130000"/>
              </a:lnSpc>
            </a:pPr>
            <a:r>
              <a:rPr sz="1400" b="0" i="0">
                <a:solidFill>
                  <a:srgbClr val="E8E4D8"/>
                </a:solidFill>
                <a:latin typeface="Calibri"/>
              </a:rPr>
              <a:t>Two advanced carbon platforms with concrete near-term events. </a:t>
            </a:r>
          </a:p>
        </p:txBody>
      </p:sp>
      <p:sp>
        <p:nvSpPr>
          <p:cNvPr id="6" name="Rectangle 5"/>
          <p:cNvSpPr/>
          <p:nvPr/>
        </p:nvSpPr>
        <p:spPr>
          <a:xfrm>
            <a:off x="640080" y="3063240"/>
            <a:ext cx="3515258" cy="32004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063240"/>
            <a:ext cx="3515258"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914400" y="3291840"/>
            <a:ext cx="2966618" cy="274320"/>
          </a:xfrm>
          <a:prstGeom prst="rect">
            <a:avLst/>
          </a:prstGeom>
          <a:noFill/>
        </p:spPr>
        <p:txBody>
          <a:bodyPr wrap="square" lIns="0" tIns="0" rIns="0" bIns="0" anchor="t">
            <a:noAutofit/>
          </a:bodyPr>
          <a:lstStyle/>
          <a:p>
            <a:pPr algn="l">
              <a:lnSpc>
                <a:spcPct val="120000"/>
              </a:lnSpc>
            </a:pPr>
            <a:r>
              <a:rPr sz="850" b="0" i="0" spc="200">
                <a:solidFill>
                  <a:srgbClr val="5FE8B4"/>
                </a:solidFill>
                <a:latin typeface="Consolas"/>
              </a:rPr>
              <a:t>01  ·  ONE-OF-A-KIND MARKET</a:t>
            </a:r>
          </a:p>
        </p:txBody>
      </p:sp>
      <p:sp>
        <p:nvSpPr>
          <p:cNvPr id="9" name="TextBox 8"/>
          <p:cNvSpPr txBox="1"/>
          <p:nvPr/>
        </p:nvSpPr>
        <p:spPr>
          <a:xfrm>
            <a:off x="914400" y="3611880"/>
            <a:ext cx="2966618" cy="411480"/>
          </a:xfrm>
          <a:prstGeom prst="rect">
            <a:avLst/>
          </a:prstGeom>
          <a:noFill/>
        </p:spPr>
        <p:txBody>
          <a:bodyPr wrap="square" lIns="0" tIns="0" rIns="0" bIns="0" anchor="t">
            <a:noAutofit/>
          </a:bodyPr>
          <a:lstStyle/>
          <a:p>
            <a:pPr algn="l">
              <a:lnSpc>
                <a:spcPct val="120000"/>
              </a:lnSpc>
            </a:pPr>
            <a:r>
              <a:rPr sz="1800" b="0" i="1">
                <a:solidFill>
                  <a:srgbClr val="E8E4D8"/>
                </a:solidFill>
                <a:latin typeface="Calibri"/>
              </a:rPr>
              <a:t>for nuclear graphite.</a:t>
            </a:r>
          </a:p>
        </p:txBody>
      </p:sp>
      <p:sp>
        <p:nvSpPr>
          <p:cNvPr id="10" name="Rectangle 9"/>
          <p:cNvSpPr/>
          <p:nvPr/>
        </p:nvSpPr>
        <p:spPr>
          <a:xfrm>
            <a:off x="914400" y="4160520"/>
            <a:ext cx="2966618" cy="7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914400" y="4246880"/>
            <a:ext cx="2966618" cy="1828800"/>
          </a:xfrm>
          <a:prstGeom prst="rect">
            <a:avLst/>
          </a:prstGeom>
          <a:noFill/>
        </p:spPr>
        <p:txBody>
          <a:bodyPr wrap="square" lIns="0" tIns="0" rIns="0" bIns="0">
            <a:noAutofit/>
          </a:bodyPr>
          <a:lstStyle/>
          <a:p>
            <a:pPr algn="l">
              <a:lnSpc>
                <a:spcPct val="130000"/>
              </a:lnSpc>
            </a:pPr>
            <a:r>
              <a:rPr sz="1200">
                <a:solidFill>
                  <a:srgbClr val="E8E4D8"/>
                </a:solidFill>
                <a:latin typeface="Calibri"/>
              </a:rPr>
              <a:t>• Nuclear renaissance funded, with SMR deployment timelines accelerating.</a:t>
            </a:r>
          </a:p>
          <a:p>
            <a:pPr algn="l">
              <a:lnSpc>
                <a:spcPct val="130000"/>
              </a:lnSpc>
              <a:spcBef>
                <a:spcPts val="700"/>
              </a:spcBef>
            </a:pPr>
            <a:r>
              <a:rPr sz="1200">
                <a:solidFill>
                  <a:srgbClr val="E8E4D8"/>
                </a:solidFill>
                <a:latin typeface="Calibri"/>
              </a:rPr>
              <a:t>• X-energy recently paid SGL Carbon over $100M for synthetic graphite supply.</a:t>
            </a:r>
          </a:p>
          <a:p>
            <a:pPr algn="l">
              <a:lnSpc>
                <a:spcPct val="130000"/>
              </a:lnSpc>
              <a:spcBef>
                <a:spcPts val="700"/>
              </a:spcBef>
            </a:pPr>
            <a:r>
              <a:rPr sz="1200">
                <a:solidFill>
                  <a:srgbClr val="E8E4D8"/>
                </a:solidFill>
                <a:latin typeface="Calibri"/>
              </a:rPr>
              <a:t>• No </a:t>
            </a:r>
            <a:r>
              <a:rPr lang="en-CA" sz="1200">
                <a:solidFill>
                  <a:srgbClr val="E8E4D8"/>
                </a:solidFill>
                <a:latin typeface="Calibri"/>
              </a:rPr>
              <a:t>known operating</a:t>
            </a:r>
            <a:r>
              <a:rPr sz="1200">
                <a:solidFill>
                  <a:srgbClr val="E8E4D8"/>
                </a:solidFill>
                <a:latin typeface="Calibri"/>
              </a:rPr>
              <a:t> Western source of nuclear-grade natural graphite exists today.</a:t>
            </a:r>
            <a:endParaRPr lang="en-CA" sz="1200">
              <a:solidFill>
                <a:srgbClr val="E8E4D8"/>
              </a:solidFill>
              <a:latin typeface="Calibri"/>
            </a:endParaRPr>
          </a:p>
        </p:txBody>
      </p:sp>
      <p:sp>
        <p:nvSpPr>
          <p:cNvPr id="12" name="Rectangle 11"/>
          <p:cNvSpPr/>
          <p:nvPr/>
        </p:nvSpPr>
        <p:spPr>
          <a:xfrm>
            <a:off x="4338218" y="3063240"/>
            <a:ext cx="3515258" cy="32004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338218" y="3063240"/>
            <a:ext cx="3515258"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612538" y="3291840"/>
            <a:ext cx="2966618" cy="274320"/>
          </a:xfrm>
          <a:prstGeom prst="rect">
            <a:avLst/>
          </a:prstGeom>
          <a:noFill/>
        </p:spPr>
        <p:txBody>
          <a:bodyPr wrap="square" lIns="0" tIns="0" rIns="0" bIns="0" anchor="t">
            <a:noAutofit/>
          </a:bodyPr>
          <a:lstStyle/>
          <a:p>
            <a:pPr algn="l">
              <a:lnSpc>
                <a:spcPct val="120000"/>
              </a:lnSpc>
            </a:pPr>
            <a:r>
              <a:rPr sz="850" b="0" i="0" spc="200">
                <a:solidFill>
                  <a:srgbClr val="5FE8B4"/>
                </a:solidFill>
                <a:latin typeface="Consolas"/>
              </a:rPr>
              <a:t>02  ·  ONE-OF-A-KIND PEA</a:t>
            </a:r>
          </a:p>
        </p:txBody>
      </p:sp>
      <p:sp>
        <p:nvSpPr>
          <p:cNvPr id="15" name="TextBox 14"/>
          <p:cNvSpPr txBox="1"/>
          <p:nvPr/>
        </p:nvSpPr>
        <p:spPr>
          <a:xfrm>
            <a:off x="4612538" y="3611880"/>
            <a:ext cx="2966618" cy="411480"/>
          </a:xfrm>
          <a:prstGeom prst="rect">
            <a:avLst/>
          </a:prstGeom>
          <a:noFill/>
        </p:spPr>
        <p:txBody>
          <a:bodyPr wrap="square" lIns="0" tIns="0" rIns="0" bIns="0" anchor="t">
            <a:noAutofit/>
          </a:bodyPr>
          <a:lstStyle/>
          <a:p>
            <a:pPr algn="l">
              <a:lnSpc>
                <a:spcPct val="120000"/>
              </a:lnSpc>
            </a:pPr>
            <a:r>
              <a:rPr sz="1800" b="0" i="1">
                <a:solidFill>
                  <a:srgbClr val="E8E4D8"/>
                </a:solidFill>
                <a:latin typeface="Calibri"/>
              </a:rPr>
              <a:t>from Albany.</a:t>
            </a:r>
          </a:p>
        </p:txBody>
      </p:sp>
      <p:sp>
        <p:nvSpPr>
          <p:cNvPr id="16" name="Rectangle 15"/>
          <p:cNvSpPr/>
          <p:nvPr/>
        </p:nvSpPr>
        <p:spPr>
          <a:xfrm>
            <a:off x="4612538" y="4160520"/>
            <a:ext cx="2966618" cy="7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4612538" y="4246880"/>
            <a:ext cx="3149498" cy="1828800"/>
          </a:xfrm>
          <a:prstGeom prst="rect">
            <a:avLst/>
          </a:prstGeom>
          <a:noFill/>
        </p:spPr>
        <p:txBody>
          <a:bodyPr wrap="square" lIns="0" tIns="0" rIns="0" bIns="0" anchor="t">
            <a:noAutofit/>
          </a:bodyPr>
          <a:lstStyle/>
          <a:p>
            <a:pPr>
              <a:lnSpc>
                <a:spcPct val="130000"/>
              </a:lnSpc>
            </a:pPr>
            <a:r>
              <a:rPr sz="1200">
                <a:solidFill>
                  <a:srgbClr val="E8E4D8"/>
                </a:solidFill>
                <a:latin typeface="Calibri"/>
              </a:rPr>
              <a:t>• </a:t>
            </a:r>
            <a:r>
              <a:rPr lang="en-CA" sz="1200">
                <a:solidFill>
                  <a:srgbClr val="E8E4D8"/>
                </a:solidFill>
                <a:latin typeface="Calibri"/>
              </a:rPr>
              <a:t>First publicly disclosed NI 43-101 </a:t>
            </a:r>
            <a:r>
              <a:rPr lang="en-US" sz="1200">
                <a:solidFill>
                  <a:srgbClr val="E8E4D8"/>
                </a:solidFill>
                <a:latin typeface="Calibri"/>
              </a:rPr>
              <a:t>compliant study incorporating projected ultra-high-purity graphite product pricing.</a:t>
            </a:r>
          </a:p>
          <a:p>
            <a:pPr algn="l">
              <a:lnSpc>
                <a:spcPct val="130000"/>
              </a:lnSpc>
              <a:spcBef>
                <a:spcPts val="700"/>
              </a:spcBef>
            </a:pPr>
            <a:r>
              <a:rPr sz="1200">
                <a:solidFill>
                  <a:srgbClr val="E8E4D8"/>
                </a:solidFill>
                <a:latin typeface="Calibri"/>
              </a:rPr>
              <a:t>• Validated in parallel by independent partners across pricing, samples, and environmental work.</a:t>
            </a:r>
            <a:endParaRPr lang="en-CA" sz="1200">
              <a:solidFill>
                <a:srgbClr val="E8E4D8"/>
              </a:solidFill>
              <a:latin typeface="Calibri"/>
              <a:ea typeface="Calibri"/>
              <a:cs typeface="Calibri"/>
            </a:endParaRPr>
          </a:p>
          <a:p>
            <a:pPr>
              <a:lnSpc>
                <a:spcPct val="130000"/>
              </a:lnSpc>
              <a:spcBef>
                <a:spcPts val="700"/>
              </a:spcBef>
            </a:pPr>
            <a:r>
              <a:rPr sz="1200">
                <a:solidFill>
                  <a:srgbClr val="E8E4D8"/>
                </a:solidFill>
                <a:latin typeface="Calibri"/>
              </a:rPr>
              <a:t>• Most PEAs rely on one firm. Albany's </a:t>
            </a:r>
            <a:r>
              <a:rPr lang="en-GB" sz="1200">
                <a:solidFill>
                  <a:srgbClr val="E8E4D8"/>
                </a:solidFill>
                <a:latin typeface="Calibri"/>
              </a:rPr>
              <a:t>is designed to arrive</a:t>
            </a:r>
            <a:r>
              <a:rPr lang="en-CA" sz="1200">
                <a:solidFill>
                  <a:srgbClr val="E8E4D8"/>
                </a:solidFill>
                <a:latin typeface="Calibri"/>
              </a:rPr>
              <a:t> </a:t>
            </a:r>
            <a:r>
              <a:rPr sz="1200">
                <a:solidFill>
                  <a:srgbClr val="E8E4D8"/>
                </a:solidFill>
                <a:latin typeface="Calibri"/>
              </a:rPr>
              <a:t>substantiated on </a:t>
            </a:r>
            <a:r>
              <a:rPr lang="en-CA" sz="1200">
                <a:solidFill>
                  <a:srgbClr val="E8E4D8"/>
                </a:solidFill>
                <a:latin typeface="Calibri"/>
              </a:rPr>
              <a:t>day one.</a:t>
            </a:r>
            <a:endParaRPr sz="1200">
              <a:solidFill>
                <a:srgbClr val="E8E4D8"/>
              </a:solidFill>
              <a:latin typeface="Calibri"/>
            </a:endParaRPr>
          </a:p>
        </p:txBody>
      </p:sp>
      <p:sp>
        <p:nvSpPr>
          <p:cNvPr id="18" name="Rectangle 17"/>
          <p:cNvSpPr/>
          <p:nvPr/>
        </p:nvSpPr>
        <p:spPr>
          <a:xfrm>
            <a:off x="8036356" y="3063240"/>
            <a:ext cx="3515258" cy="320040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8036356" y="3063240"/>
            <a:ext cx="3515258" cy="36576"/>
          </a:xfrm>
          <a:prstGeom prst="rect">
            <a:avLst/>
          </a:prstGeom>
          <a:solidFill>
            <a:srgbClr val="6B9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8310676" y="3291840"/>
            <a:ext cx="2966618" cy="274320"/>
          </a:xfrm>
          <a:prstGeom prst="rect">
            <a:avLst/>
          </a:prstGeom>
          <a:noFill/>
        </p:spPr>
        <p:txBody>
          <a:bodyPr wrap="square" lIns="0" tIns="0" rIns="0" bIns="0" anchor="t">
            <a:noAutofit/>
          </a:bodyPr>
          <a:lstStyle/>
          <a:p>
            <a:pPr algn="l">
              <a:lnSpc>
                <a:spcPct val="120000"/>
              </a:lnSpc>
            </a:pPr>
            <a:r>
              <a:rPr sz="850" b="0" i="0" spc="200">
                <a:solidFill>
                  <a:srgbClr val="6B9CFF"/>
                </a:solidFill>
                <a:latin typeface="Consolas"/>
              </a:rPr>
              <a:t>03  · NEAR-TERM REVENUE</a:t>
            </a:r>
          </a:p>
        </p:txBody>
      </p:sp>
      <p:sp>
        <p:nvSpPr>
          <p:cNvPr id="21" name="TextBox 20"/>
          <p:cNvSpPr txBox="1"/>
          <p:nvPr/>
        </p:nvSpPr>
        <p:spPr>
          <a:xfrm>
            <a:off x="8310676" y="3611880"/>
            <a:ext cx="2966618" cy="411480"/>
          </a:xfrm>
          <a:prstGeom prst="rect">
            <a:avLst/>
          </a:prstGeom>
          <a:noFill/>
        </p:spPr>
        <p:txBody>
          <a:bodyPr wrap="square" lIns="0" tIns="0" rIns="0" bIns="0" anchor="t">
            <a:noAutofit/>
          </a:bodyPr>
          <a:lstStyle/>
          <a:p>
            <a:pPr algn="l">
              <a:lnSpc>
                <a:spcPct val="120000"/>
              </a:lnSpc>
            </a:pPr>
            <a:r>
              <a:rPr sz="1800" b="0" i="1">
                <a:solidFill>
                  <a:srgbClr val="E8E4D8"/>
                </a:solidFill>
                <a:latin typeface="Calibri"/>
              </a:rPr>
              <a:t>from </a:t>
            </a:r>
            <a:r>
              <a:rPr lang="en-CA" sz="1800" b="0" i="1">
                <a:solidFill>
                  <a:srgbClr val="E8E4D8"/>
                </a:solidFill>
                <a:latin typeface="Calibri"/>
              </a:rPr>
              <a:t>ZenGUARD</a:t>
            </a:r>
            <a:r>
              <a:rPr lang="en-CA" sz="1170" b="0" i="1" baseline="55000">
                <a:solidFill>
                  <a:srgbClr val="E8E4D8"/>
                </a:solidFill>
                <a:latin typeface="Calibri"/>
              </a:rPr>
              <a:t>TM</a:t>
            </a:r>
            <a:r>
              <a:rPr sz="1800" b="0" i="1">
                <a:solidFill>
                  <a:srgbClr val="E8E4D8"/>
                </a:solidFill>
                <a:latin typeface="Calibri"/>
              </a:rPr>
              <a:t>.</a:t>
            </a:r>
          </a:p>
        </p:txBody>
      </p:sp>
      <p:sp>
        <p:nvSpPr>
          <p:cNvPr id="22" name="Rectangle 21"/>
          <p:cNvSpPr/>
          <p:nvPr/>
        </p:nvSpPr>
        <p:spPr>
          <a:xfrm>
            <a:off x="8310676" y="4160520"/>
            <a:ext cx="2966618" cy="7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8310676" y="4246880"/>
            <a:ext cx="2966618" cy="1828800"/>
          </a:xfrm>
          <a:prstGeom prst="rect">
            <a:avLst/>
          </a:prstGeom>
          <a:noFill/>
        </p:spPr>
        <p:txBody>
          <a:bodyPr wrap="square" lIns="0" tIns="0" rIns="0" bIns="0">
            <a:noAutofit/>
          </a:bodyPr>
          <a:lstStyle/>
          <a:p>
            <a:pPr>
              <a:lnSpc>
                <a:spcPct val="130000"/>
              </a:lnSpc>
              <a:spcBef>
                <a:spcPts val="700"/>
              </a:spcBef>
            </a:pPr>
            <a:r>
              <a:rPr sz="1200">
                <a:solidFill>
                  <a:srgbClr val="E8E4D8"/>
                </a:solidFill>
                <a:latin typeface="Calibri"/>
              </a:rPr>
              <a:t>• </a:t>
            </a:r>
            <a:r>
              <a:rPr lang="en-CA" sz="1200">
                <a:solidFill>
                  <a:srgbClr val="E8E4D8"/>
                </a:solidFill>
                <a:latin typeface="Calibri"/>
              </a:rPr>
              <a:t>First </a:t>
            </a:r>
            <a:r>
              <a:rPr sz="1200">
                <a:solidFill>
                  <a:srgbClr val="E8E4D8"/>
                </a:solidFill>
                <a:latin typeface="Calibri"/>
              </a:rPr>
              <a:t>U</a:t>
            </a:r>
            <a:r>
              <a:rPr lang="en-CA" sz="1200">
                <a:solidFill>
                  <a:srgbClr val="E8E4D8"/>
                </a:solidFill>
                <a:latin typeface="Calibri"/>
              </a:rPr>
              <a:t>.</a:t>
            </a:r>
            <a:r>
              <a:rPr sz="1200">
                <a:solidFill>
                  <a:srgbClr val="E8E4D8"/>
                </a:solidFill>
                <a:latin typeface="Calibri"/>
              </a:rPr>
              <a:t>S</a:t>
            </a:r>
            <a:r>
              <a:rPr lang="en-CA" sz="1200">
                <a:solidFill>
                  <a:srgbClr val="E8E4D8"/>
                </a:solidFill>
                <a:latin typeface="Calibri"/>
              </a:rPr>
              <a:t>.</a:t>
            </a:r>
            <a:r>
              <a:rPr sz="1200">
                <a:solidFill>
                  <a:srgbClr val="E8E4D8"/>
                </a:solidFill>
                <a:latin typeface="Calibri"/>
              </a:rPr>
              <a:t> commercial </a:t>
            </a:r>
            <a:r>
              <a:rPr lang="en-CA" sz="1200">
                <a:solidFill>
                  <a:srgbClr val="E8E4D8"/>
                </a:solidFill>
                <a:latin typeface="Calibri"/>
              </a:rPr>
              <a:t>order from </a:t>
            </a:r>
            <a:r>
              <a:rPr lang="en-CA" sz="1200">
                <a:solidFill>
                  <a:srgbClr val="E8E4D8"/>
                </a:solidFill>
              </a:rPr>
              <a:t>Quality Filters Inc.</a:t>
            </a:r>
            <a:r>
              <a:rPr sz="1200">
                <a:solidFill>
                  <a:srgbClr val="E8E4D8"/>
                </a:solidFill>
                <a:latin typeface="Calibri"/>
              </a:rPr>
              <a:t> </a:t>
            </a:r>
            <a:endParaRPr lang="en-CA" sz="1200">
              <a:solidFill>
                <a:srgbClr val="E8E4D8"/>
              </a:solidFill>
              <a:latin typeface="Calibri"/>
            </a:endParaRPr>
          </a:p>
          <a:p>
            <a:pPr>
              <a:lnSpc>
                <a:spcPct val="130000"/>
              </a:lnSpc>
              <a:spcBef>
                <a:spcPts val="700"/>
              </a:spcBef>
            </a:pPr>
            <a:r>
              <a:rPr lang="en-US" sz="1200">
                <a:solidFill>
                  <a:srgbClr val="E8E4D8"/>
                </a:solidFill>
              </a:rPr>
              <a:t>• Government of Canada direct procurement opportunity for ZenGUARD</a:t>
            </a:r>
            <a:r>
              <a:rPr lang="en-US" sz="1000" baseline="55000">
                <a:solidFill>
                  <a:srgbClr val="E8E4D8"/>
                </a:solidFill>
              </a:rPr>
              <a:t>TM</a:t>
            </a:r>
            <a:r>
              <a:rPr lang="en-US" sz="1200">
                <a:solidFill>
                  <a:srgbClr val="E8E4D8"/>
                </a:solidFill>
              </a:rPr>
              <a:t> Enhanced Air Filters.</a:t>
            </a:r>
          </a:p>
          <a:p>
            <a:pPr>
              <a:lnSpc>
                <a:spcPct val="130000"/>
              </a:lnSpc>
              <a:spcBef>
                <a:spcPts val="700"/>
              </a:spcBef>
            </a:pPr>
            <a:r>
              <a:rPr sz="1200">
                <a:solidFill>
                  <a:srgbClr val="E8E4D8"/>
                </a:solidFill>
                <a:latin typeface="Calibri"/>
              </a:rPr>
              <a:t>• Pipeline expanding across healthcare, education, and institutional buyers.</a:t>
            </a:r>
          </a:p>
        </p:txBody>
      </p:sp>
      <p:sp>
        <p:nvSpPr>
          <p:cNvPr id="24" name="TextBox 23"/>
          <p:cNvSpPr txBox="1"/>
          <p:nvPr/>
        </p:nvSpPr>
        <p:spPr>
          <a:xfrm>
            <a:off x="640080" y="6355080"/>
            <a:ext cx="10911535" cy="320040"/>
          </a:xfrm>
          <a:prstGeom prst="rect">
            <a:avLst/>
          </a:prstGeom>
          <a:noFill/>
        </p:spPr>
        <p:txBody>
          <a:bodyPr wrap="square" lIns="0" tIns="0" rIns="0" bIns="0" anchor="t">
            <a:noAutofit/>
          </a:bodyPr>
          <a:lstStyle/>
          <a:p>
            <a:pPr algn="l">
              <a:lnSpc>
                <a:spcPct val="120000"/>
              </a:lnSpc>
            </a:pPr>
            <a:r>
              <a:rPr sz="1200" b="0" i="1">
                <a:solidFill>
                  <a:srgbClr val="5FE8B4"/>
                </a:solidFill>
                <a:latin typeface="Calibri"/>
              </a:rPr>
              <a:t>Two advanced carbon platforms. </a:t>
            </a:r>
            <a:r>
              <a:rPr lang="en-CA" sz="1200" b="0" i="1">
                <a:solidFill>
                  <a:srgbClr val="5FE8B4"/>
                </a:solidFill>
                <a:latin typeface="Calibri"/>
              </a:rPr>
              <a:t>Potential near-term</a:t>
            </a:r>
            <a:r>
              <a:rPr sz="1200" b="0" i="1">
                <a:solidFill>
                  <a:srgbClr val="5FE8B4"/>
                </a:solidFill>
                <a:latin typeface="Calibri"/>
              </a:rPr>
              <a:t> revenue and a defined re-rate catalyst.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5FE8B4"/>
                </a:solidFill>
                <a:latin typeface="Consolas"/>
              </a:rPr>
              <a:t>ALBANY GRAPHITE</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Albany.</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sz="2200" b="0" i="1">
                <a:solidFill>
                  <a:srgbClr val="9A978E"/>
                </a:solidFill>
                <a:latin typeface="Calibri"/>
              </a:rPr>
              <a:t>A natural graphite deposit unlike any other.</a:t>
            </a:r>
          </a:p>
        </p:txBody>
      </p:sp>
      <p:sp>
        <p:nvSpPr>
          <p:cNvPr id="5" name="TextBox 4"/>
          <p:cNvSpPr txBox="1"/>
          <p:nvPr/>
        </p:nvSpPr>
        <p:spPr>
          <a:xfrm>
            <a:off x="640080" y="2331720"/>
            <a:ext cx="10911535" cy="731520"/>
          </a:xfrm>
          <a:prstGeom prst="rect">
            <a:avLst/>
          </a:prstGeom>
          <a:noFill/>
        </p:spPr>
        <p:txBody>
          <a:bodyPr wrap="square" lIns="0" tIns="0" rIns="0" bIns="0" anchor="t">
            <a:noAutofit/>
          </a:bodyPr>
          <a:lstStyle/>
          <a:p>
            <a:pPr>
              <a:lnSpc>
                <a:spcPct val="140000"/>
              </a:lnSpc>
            </a:pPr>
            <a:r>
              <a:rPr sz="1200" b="0" i="0">
                <a:solidFill>
                  <a:srgbClr val="E8E4D8"/>
                </a:solidFill>
                <a:latin typeface="Calibri"/>
              </a:rPr>
              <a:t>A</a:t>
            </a:r>
            <a:r>
              <a:rPr lang="en-CA" sz="1200" b="0" i="0">
                <a:solidFill>
                  <a:srgbClr val="E8E4D8"/>
                </a:solidFill>
                <a:latin typeface="Calibri"/>
              </a:rPr>
              <a:t>n</a:t>
            </a:r>
            <a:r>
              <a:rPr sz="1200" b="0" i="0">
                <a:solidFill>
                  <a:srgbClr val="E8E4D8"/>
                </a:solidFill>
                <a:latin typeface="Calibri"/>
              </a:rPr>
              <a:t> igneous-hosted</a:t>
            </a:r>
            <a:r>
              <a:rPr lang="en-CA" sz="1200" b="0" i="0">
                <a:solidFill>
                  <a:srgbClr val="E8E4D8"/>
                </a:solidFill>
                <a:latin typeface="Calibri"/>
              </a:rPr>
              <a:t>, fluid-derived</a:t>
            </a:r>
            <a:r>
              <a:rPr sz="1200" b="0" i="0">
                <a:solidFill>
                  <a:srgbClr val="E8E4D8"/>
                </a:solidFill>
                <a:latin typeface="Calibri"/>
              </a:rPr>
              <a:t> graphite deposit in Northern Ontario. Bench-scale testing has demonstrated 99.9992% carbon purity and 2.60 ppm Equivalent Boron Content, </a:t>
            </a:r>
            <a:r>
              <a:rPr lang="en-GB" sz="1200">
                <a:solidFill>
                  <a:srgbClr val="E8E4D8"/>
                </a:solidFill>
                <a:latin typeface="Calibri"/>
              </a:rPr>
              <a:t>meeting commonly cited nuclear graphite purity criteria.</a:t>
            </a:r>
            <a:endParaRPr sz="1200" b="0" i="0">
              <a:solidFill>
                <a:srgbClr val="E8E4D8"/>
              </a:solidFill>
              <a:latin typeface="Calibri"/>
            </a:endParaRPr>
          </a:p>
        </p:txBody>
      </p:sp>
      <p:sp>
        <p:nvSpPr>
          <p:cNvPr id="6" name="Rectangle 5"/>
          <p:cNvSpPr/>
          <p:nvPr/>
        </p:nvSpPr>
        <p:spPr>
          <a:xfrm>
            <a:off x="640080" y="3246120"/>
            <a:ext cx="2625013" cy="10515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246120"/>
            <a:ext cx="2625013" cy="27432"/>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640080" y="3429000"/>
            <a:ext cx="2625013" cy="457200"/>
          </a:xfrm>
          <a:prstGeom prst="rect">
            <a:avLst/>
          </a:prstGeom>
          <a:noFill/>
        </p:spPr>
        <p:txBody>
          <a:bodyPr wrap="square" lIns="0" tIns="0" rIns="0" bIns="0" anchor="ctr">
            <a:noAutofit/>
          </a:bodyPr>
          <a:lstStyle/>
          <a:p>
            <a:pPr algn="ctr">
              <a:lnSpc>
                <a:spcPct val="120000"/>
              </a:lnSpc>
            </a:pPr>
            <a:r>
              <a:rPr sz="2200" b="1" i="0">
                <a:solidFill>
                  <a:srgbClr val="5FE8B4"/>
                </a:solidFill>
                <a:latin typeface="Calibri"/>
              </a:rPr>
              <a:t>22.9 Mt</a:t>
            </a:r>
          </a:p>
        </p:txBody>
      </p:sp>
      <p:sp>
        <p:nvSpPr>
          <p:cNvPr id="9" name="TextBox 8"/>
          <p:cNvSpPr txBox="1"/>
          <p:nvPr/>
        </p:nvSpPr>
        <p:spPr>
          <a:xfrm>
            <a:off x="640080" y="3931920"/>
            <a:ext cx="2625013" cy="292608"/>
          </a:xfrm>
          <a:prstGeom prst="rect">
            <a:avLst/>
          </a:prstGeom>
          <a:noFill/>
        </p:spPr>
        <p:txBody>
          <a:bodyPr wrap="square" lIns="0" tIns="0" rIns="0" bIns="0" anchor="t">
            <a:noAutofit/>
          </a:bodyPr>
          <a:lstStyle/>
          <a:p>
            <a:pPr algn="ctr">
              <a:lnSpc>
                <a:spcPct val="120000"/>
              </a:lnSpc>
            </a:pPr>
            <a:r>
              <a:rPr sz="750" b="0" i="0" spc="200">
                <a:solidFill>
                  <a:srgbClr val="9A978E"/>
                </a:solidFill>
                <a:latin typeface="Consolas"/>
              </a:rPr>
              <a:t>INDICATED RESOURCE</a:t>
            </a:r>
          </a:p>
        </p:txBody>
      </p:sp>
      <p:sp>
        <p:nvSpPr>
          <p:cNvPr id="10" name="Rectangle 9"/>
          <p:cNvSpPr/>
          <p:nvPr/>
        </p:nvSpPr>
        <p:spPr>
          <a:xfrm>
            <a:off x="3402253" y="3246120"/>
            <a:ext cx="2625013" cy="10515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3402253" y="3246120"/>
            <a:ext cx="2625013" cy="27432"/>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402253" y="3429000"/>
            <a:ext cx="2625013" cy="457200"/>
          </a:xfrm>
          <a:prstGeom prst="rect">
            <a:avLst/>
          </a:prstGeom>
          <a:noFill/>
        </p:spPr>
        <p:txBody>
          <a:bodyPr wrap="square" lIns="0" tIns="0" rIns="0" bIns="0" anchor="ctr">
            <a:noAutofit/>
          </a:bodyPr>
          <a:lstStyle/>
          <a:p>
            <a:pPr algn="ctr">
              <a:lnSpc>
                <a:spcPct val="120000"/>
              </a:lnSpc>
            </a:pPr>
            <a:r>
              <a:rPr sz="2200" b="1" i="0">
                <a:solidFill>
                  <a:srgbClr val="5FE8B4"/>
                </a:solidFill>
                <a:latin typeface="Calibri"/>
              </a:rPr>
              <a:t>4.07% Cg</a:t>
            </a:r>
          </a:p>
        </p:txBody>
      </p:sp>
      <p:sp>
        <p:nvSpPr>
          <p:cNvPr id="13" name="TextBox 12"/>
          <p:cNvSpPr txBox="1"/>
          <p:nvPr/>
        </p:nvSpPr>
        <p:spPr>
          <a:xfrm>
            <a:off x="3402253" y="3931920"/>
            <a:ext cx="2625013" cy="292608"/>
          </a:xfrm>
          <a:prstGeom prst="rect">
            <a:avLst/>
          </a:prstGeom>
          <a:noFill/>
        </p:spPr>
        <p:txBody>
          <a:bodyPr wrap="square" lIns="0" tIns="0" rIns="0" bIns="0" anchor="t">
            <a:noAutofit/>
          </a:bodyPr>
          <a:lstStyle/>
          <a:p>
            <a:pPr algn="ctr">
              <a:lnSpc>
                <a:spcPct val="120000"/>
              </a:lnSpc>
            </a:pPr>
            <a:r>
              <a:rPr sz="750" b="0" i="0" spc="200">
                <a:solidFill>
                  <a:srgbClr val="9A978E"/>
                </a:solidFill>
                <a:latin typeface="Consolas"/>
              </a:rPr>
              <a:t>GRAPHITE GRADE</a:t>
            </a:r>
          </a:p>
        </p:txBody>
      </p:sp>
      <p:sp>
        <p:nvSpPr>
          <p:cNvPr id="14" name="Rectangle 13"/>
          <p:cNvSpPr/>
          <p:nvPr/>
        </p:nvSpPr>
        <p:spPr>
          <a:xfrm>
            <a:off x="6164427" y="3246120"/>
            <a:ext cx="2625013" cy="10515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6164427" y="3246120"/>
            <a:ext cx="2625013" cy="27432"/>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6164427" y="3429000"/>
            <a:ext cx="2625013" cy="457200"/>
          </a:xfrm>
          <a:prstGeom prst="rect">
            <a:avLst/>
          </a:prstGeom>
          <a:noFill/>
        </p:spPr>
        <p:txBody>
          <a:bodyPr wrap="square" lIns="0" tIns="0" rIns="0" bIns="0" anchor="ctr">
            <a:noAutofit/>
          </a:bodyPr>
          <a:lstStyle/>
          <a:p>
            <a:pPr algn="ctr">
              <a:lnSpc>
                <a:spcPct val="120000"/>
              </a:lnSpc>
            </a:pPr>
            <a:r>
              <a:rPr sz="2200" b="1" i="0">
                <a:solidFill>
                  <a:srgbClr val="5FE8B4"/>
                </a:solidFill>
                <a:latin typeface="Calibri"/>
              </a:rPr>
              <a:t>99.9992%</a:t>
            </a:r>
          </a:p>
        </p:txBody>
      </p:sp>
      <p:sp>
        <p:nvSpPr>
          <p:cNvPr id="17" name="TextBox 16"/>
          <p:cNvSpPr txBox="1"/>
          <p:nvPr/>
        </p:nvSpPr>
        <p:spPr>
          <a:xfrm>
            <a:off x="6164427" y="3931920"/>
            <a:ext cx="2625013" cy="292608"/>
          </a:xfrm>
          <a:prstGeom prst="rect">
            <a:avLst/>
          </a:prstGeom>
          <a:noFill/>
        </p:spPr>
        <p:txBody>
          <a:bodyPr wrap="square" lIns="0" tIns="0" rIns="0" bIns="0" anchor="t">
            <a:noAutofit/>
          </a:bodyPr>
          <a:lstStyle/>
          <a:p>
            <a:pPr algn="ctr">
              <a:lnSpc>
                <a:spcPct val="120000"/>
              </a:lnSpc>
            </a:pPr>
            <a:r>
              <a:rPr sz="750" b="0" i="0" spc="200">
                <a:solidFill>
                  <a:srgbClr val="9A978E"/>
                </a:solidFill>
                <a:latin typeface="Consolas"/>
              </a:rPr>
              <a:t>CARBON PURITY (BENCH SCALE)</a:t>
            </a:r>
          </a:p>
        </p:txBody>
      </p:sp>
      <p:sp>
        <p:nvSpPr>
          <p:cNvPr id="18" name="Rectangle 17"/>
          <p:cNvSpPr/>
          <p:nvPr/>
        </p:nvSpPr>
        <p:spPr>
          <a:xfrm>
            <a:off x="8926601" y="3246120"/>
            <a:ext cx="2625013" cy="10515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8926601" y="3246120"/>
            <a:ext cx="2625013" cy="27432"/>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8926601" y="3429000"/>
            <a:ext cx="2625013" cy="457200"/>
          </a:xfrm>
          <a:prstGeom prst="rect">
            <a:avLst/>
          </a:prstGeom>
          <a:noFill/>
        </p:spPr>
        <p:txBody>
          <a:bodyPr wrap="square" lIns="0" tIns="0" rIns="0" bIns="0" anchor="ctr">
            <a:noAutofit/>
          </a:bodyPr>
          <a:lstStyle/>
          <a:p>
            <a:pPr algn="ctr">
              <a:lnSpc>
                <a:spcPct val="120000"/>
              </a:lnSpc>
            </a:pPr>
            <a:r>
              <a:rPr sz="2200" b="1" i="0">
                <a:solidFill>
                  <a:srgbClr val="5FE8B4"/>
                </a:solidFill>
                <a:latin typeface="Calibri"/>
              </a:rPr>
              <a:t>2.60 ppm</a:t>
            </a:r>
          </a:p>
        </p:txBody>
      </p:sp>
      <p:sp>
        <p:nvSpPr>
          <p:cNvPr id="21" name="TextBox 20"/>
          <p:cNvSpPr txBox="1"/>
          <p:nvPr/>
        </p:nvSpPr>
        <p:spPr>
          <a:xfrm>
            <a:off x="8926601" y="3931920"/>
            <a:ext cx="2625013" cy="292608"/>
          </a:xfrm>
          <a:prstGeom prst="rect">
            <a:avLst/>
          </a:prstGeom>
          <a:noFill/>
        </p:spPr>
        <p:txBody>
          <a:bodyPr wrap="square" lIns="0" tIns="0" rIns="0" bIns="0" anchor="t">
            <a:noAutofit/>
          </a:bodyPr>
          <a:lstStyle/>
          <a:p>
            <a:pPr algn="ctr">
              <a:lnSpc>
                <a:spcPct val="120000"/>
              </a:lnSpc>
            </a:pPr>
            <a:r>
              <a:rPr sz="750" b="0" i="0" spc="200">
                <a:solidFill>
                  <a:srgbClr val="9A978E"/>
                </a:solidFill>
                <a:latin typeface="Consolas"/>
              </a:rPr>
              <a:t>EQUIVALENT BORON CONTENT</a:t>
            </a:r>
          </a:p>
        </p:txBody>
      </p:sp>
      <p:sp>
        <p:nvSpPr>
          <p:cNvPr id="22" name="TextBox 21"/>
          <p:cNvSpPr txBox="1"/>
          <p:nvPr/>
        </p:nvSpPr>
        <p:spPr>
          <a:xfrm>
            <a:off x="640080" y="4526280"/>
            <a:ext cx="7315200" cy="274320"/>
          </a:xfrm>
          <a:prstGeom prst="rect">
            <a:avLst/>
          </a:prstGeom>
          <a:noFill/>
        </p:spPr>
        <p:txBody>
          <a:bodyPr wrap="square" lIns="0" tIns="0" rIns="0" bIns="0" anchor="t">
            <a:noAutofit/>
          </a:bodyPr>
          <a:lstStyle/>
          <a:p>
            <a:pPr algn="l">
              <a:lnSpc>
                <a:spcPct val="120000"/>
              </a:lnSpc>
            </a:pPr>
            <a:r>
              <a:rPr lang="en-US" sz="1000" b="0" i="0" spc="300">
                <a:solidFill>
                  <a:srgbClr val="5FE8B4"/>
                </a:solidFill>
                <a:latin typeface="Consolas"/>
              </a:rPr>
              <a:t>POTENTIAL </a:t>
            </a:r>
            <a:r>
              <a:rPr sz="1000" b="0" i="0" spc="300">
                <a:solidFill>
                  <a:srgbClr val="5FE8B4"/>
                </a:solidFill>
                <a:latin typeface="Consolas"/>
              </a:rPr>
              <a:t>KEY DIFFERENTIATORS</a:t>
            </a:r>
          </a:p>
        </p:txBody>
      </p:sp>
      <p:sp>
        <p:nvSpPr>
          <p:cNvPr id="23" name="TextBox 22"/>
          <p:cNvSpPr txBox="1"/>
          <p:nvPr/>
        </p:nvSpPr>
        <p:spPr>
          <a:xfrm>
            <a:off x="640080" y="4846320"/>
            <a:ext cx="5318607" cy="1554480"/>
          </a:xfrm>
          <a:prstGeom prst="rect">
            <a:avLst/>
          </a:prstGeom>
          <a:noFill/>
        </p:spPr>
        <p:txBody>
          <a:bodyPr wrap="square" lIns="0" tIns="0" rIns="0" bIns="0" anchor="t">
            <a:noAutofit/>
          </a:bodyPr>
          <a:lstStyle/>
          <a:p>
            <a:pPr algn="l">
              <a:lnSpc>
                <a:spcPct val="130000"/>
              </a:lnSpc>
              <a:spcBef>
                <a:spcPts val="1000"/>
              </a:spcBef>
            </a:pPr>
            <a:r>
              <a:rPr sz="1050" b="1">
                <a:solidFill>
                  <a:srgbClr val="E8E4D8"/>
                </a:solidFill>
                <a:latin typeface="Calibri"/>
              </a:rPr>
              <a:t>• Lower environmental and capital cost.  </a:t>
            </a:r>
            <a:r>
              <a:rPr sz="1050">
                <a:solidFill>
                  <a:srgbClr val="E8E4D8"/>
                </a:solidFill>
                <a:latin typeface="Calibri"/>
              </a:rPr>
              <a:t>Halogen-free FBR process avoids the </a:t>
            </a:r>
            <a:r>
              <a:rPr lang="en-CA" sz="1050">
                <a:solidFill>
                  <a:srgbClr val="E8E4D8"/>
                </a:solidFill>
                <a:latin typeface="Calibri"/>
              </a:rPr>
              <a:t>hydrofluoric acid </a:t>
            </a:r>
            <a:r>
              <a:rPr sz="1050">
                <a:solidFill>
                  <a:srgbClr val="E8E4D8"/>
                </a:solidFill>
                <a:latin typeface="Calibri"/>
              </a:rPr>
              <a:t>used in conventional purification.</a:t>
            </a:r>
            <a:endParaRPr lang="en-CA" sz="1050">
              <a:solidFill>
                <a:srgbClr val="E8E4D8"/>
              </a:solidFill>
              <a:latin typeface="Calibri"/>
            </a:endParaRPr>
          </a:p>
          <a:p>
            <a:pPr algn="l">
              <a:lnSpc>
                <a:spcPct val="130000"/>
              </a:lnSpc>
              <a:spcBef>
                <a:spcPts val="1000"/>
              </a:spcBef>
            </a:pPr>
            <a:r>
              <a:rPr lang="en-US" sz="1050">
                <a:solidFill>
                  <a:srgbClr val="E8E4D8"/>
                </a:solidFill>
                <a:latin typeface="Calibri"/>
              </a:rPr>
              <a:t>• </a:t>
            </a:r>
            <a:r>
              <a:rPr lang="en-US" sz="1050" b="1">
                <a:solidFill>
                  <a:srgbClr val="E8E4D8"/>
                </a:solidFill>
                <a:latin typeface="Calibri"/>
              </a:rPr>
              <a:t>5N purity and 2.60 ppm Equivalent Boron Content.</a:t>
            </a:r>
            <a:r>
              <a:rPr lang="en-US" sz="1050">
                <a:solidFill>
                  <a:srgbClr val="E8E4D8"/>
                </a:solidFill>
                <a:latin typeface="Calibri"/>
              </a:rPr>
              <a:t> Meets commonly cited nuclear graphite purity criteria.</a:t>
            </a:r>
            <a:endParaRPr sz="1050">
              <a:solidFill>
                <a:srgbClr val="E8E4D8"/>
              </a:solidFill>
              <a:latin typeface="Calibri"/>
            </a:endParaRPr>
          </a:p>
        </p:txBody>
      </p:sp>
      <p:sp>
        <p:nvSpPr>
          <p:cNvPr id="24" name="TextBox 23"/>
          <p:cNvSpPr txBox="1"/>
          <p:nvPr/>
        </p:nvSpPr>
        <p:spPr>
          <a:xfrm>
            <a:off x="6233007" y="4846320"/>
            <a:ext cx="5318607" cy="1554480"/>
          </a:xfrm>
          <a:prstGeom prst="rect">
            <a:avLst/>
          </a:prstGeom>
          <a:noFill/>
        </p:spPr>
        <p:txBody>
          <a:bodyPr wrap="square" lIns="0" tIns="0" rIns="0" bIns="0" anchor="t">
            <a:noAutofit/>
          </a:bodyPr>
          <a:lstStyle/>
          <a:p>
            <a:pPr>
              <a:lnSpc>
                <a:spcPct val="130000"/>
              </a:lnSpc>
            </a:pPr>
            <a:r>
              <a:rPr sz="1050" b="1">
                <a:solidFill>
                  <a:srgbClr val="E8E4D8"/>
                </a:solidFill>
                <a:latin typeface="Calibri"/>
              </a:rPr>
              <a:t>• Potential revenue beyond graphite.</a:t>
            </a:r>
            <a:r>
              <a:rPr lang="en-GB" sz="1050" b="1">
                <a:solidFill>
                  <a:srgbClr val="E8E4D8"/>
                </a:solidFill>
                <a:latin typeface="Calibri"/>
              </a:rPr>
              <a:t>  </a:t>
            </a:r>
            <a:r>
              <a:rPr lang="en-GB" sz="1050">
                <a:solidFill>
                  <a:srgbClr val="E8E4D8"/>
                </a:solidFill>
                <a:latin typeface="Calibri"/>
              </a:rPr>
              <a:t>Potential recovery of up to 18 additional critical </a:t>
            </a:r>
            <a:r>
              <a:rPr sz="1050">
                <a:solidFill>
                  <a:srgbClr val="E8E4D8"/>
                </a:solidFill>
                <a:latin typeface="Calibri"/>
              </a:rPr>
              <a:t>minerals from </a:t>
            </a:r>
            <a:r>
              <a:rPr lang="en-GB" sz="1050">
                <a:solidFill>
                  <a:srgbClr val="E8E4D8"/>
                </a:solidFill>
                <a:latin typeface="Calibri"/>
              </a:rPr>
              <a:t>FBR</a:t>
            </a:r>
            <a:r>
              <a:rPr sz="1050">
                <a:solidFill>
                  <a:srgbClr val="E8E4D8"/>
                </a:solidFill>
                <a:latin typeface="Calibri"/>
              </a:rPr>
              <a:t> </a:t>
            </a:r>
            <a:r>
              <a:rPr lang="en-GB" sz="1050">
                <a:solidFill>
                  <a:srgbClr val="E8E4D8"/>
                </a:solidFill>
                <a:latin typeface="Calibri"/>
              </a:rPr>
              <a:t>exhaust scrubber</a:t>
            </a:r>
            <a:r>
              <a:rPr sz="1050">
                <a:solidFill>
                  <a:srgbClr val="E8E4D8"/>
                </a:solidFill>
                <a:latin typeface="Calibri"/>
              </a:rPr>
              <a:t>.</a:t>
            </a:r>
          </a:p>
          <a:p>
            <a:pPr algn="l">
              <a:lnSpc>
                <a:spcPct val="130000"/>
              </a:lnSpc>
              <a:spcBef>
                <a:spcPts val="1000"/>
              </a:spcBef>
            </a:pPr>
            <a:r>
              <a:rPr sz="1050" b="1">
                <a:solidFill>
                  <a:srgbClr val="E8E4D8"/>
                </a:solidFill>
                <a:latin typeface="Calibri"/>
              </a:rPr>
              <a:t>• Lower supply chain risk for Western buyers.  </a:t>
            </a:r>
            <a:r>
              <a:rPr sz="1050">
                <a:solidFill>
                  <a:srgbClr val="E8E4D8"/>
                </a:solidFill>
                <a:latin typeface="Calibri"/>
              </a:rPr>
              <a:t>Northern Ontario, allied jurisdiction. Most natural graphite production sits in non-allied jurisdictions with export controls.</a:t>
            </a:r>
            <a:endParaRPr sz="1050">
              <a:solidFill>
                <a:srgbClr val="E8E4D8"/>
              </a:solidFill>
              <a:latin typeface="Calibri"/>
              <a:ea typeface="Calibri"/>
              <a:cs typeface="Calibri"/>
            </a:endParaRPr>
          </a:p>
        </p:txBody>
      </p:sp>
      <p:sp>
        <p:nvSpPr>
          <p:cNvPr id="25" name="Rectangle 24"/>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
        <p:nvSpPr>
          <p:cNvPr id="27" name="TextBox 26">
            <a:extLst>
              <a:ext uri="{FF2B5EF4-FFF2-40B4-BE49-F238E27FC236}">
                <a16:creationId xmlns:a16="http://schemas.microsoft.com/office/drawing/2014/main" id="{3EB7DAF8-7132-2403-DBBC-F08FFE7A19E1}"/>
              </a:ext>
            </a:extLst>
          </p:cNvPr>
          <p:cNvSpPr txBox="1"/>
          <p:nvPr/>
        </p:nvSpPr>
        <p:spPr>
          <a:xfrm>
            <a:off x="578814" y="6164494"/>
            <a:ext cx="10972800" cy="215444"/>
          </a:xfrm>
          <a:prstGeom prst="rect">
            <a:avLst/>
          </a:prstGeom>
          <a:noFill/>
        </p:spPr>
        <p:txBody>
          <a:bodyPr wrap="square" rtlCol="0">
            <a:spAutoFit/>
          </a:bodyPr>
          <a:lstStyle/>
          <a:p>
            <a:r>
              <a:rPr lang="en-US" sz="800">
                <a:solidFill>
                  <a:schemeClr val="bg1"/>
                </a:solidFill>
              </a:rPr>
              <a:t>Figures based on Technical Report on the Albany Graphite Project, Ontario, Canada, Report for NI 43-101 dated July 31, 2023 (effective April 30, 2023) and announced September 22, 2025.  </a:t>
            </a:r>
            <a:endParaRPr lang="en-CA" sz="80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5FE8B4"/>
                </a:solidFill>
                <a:latin typeface="Consolas"/>
              </a:rPr>
              <a:t>MARKET OPPORTUNITY</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A premium market with limited Western supply.</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lang="en-CA" sz="2200" b="0" i="1">
                <a:solidFill>
                  <a:srgbClr val="9A978E"/>
                </a:solidFill>
                <a:latin typeface="Calibri"/>
              </a:rPr>
              <a:t>Albany’s strategic edge</a:t>
            </a:r>
            <a:r>
              <a:rPr sz="2200" b="0" i="1">
                <a:solidFill>
                  <a:srgbClr val="9A978E"/>
                </a:solidFill>
                <a:latin typeface="Calibri"/>
              </a:rPr>
              <a:t>.</a:t>
            </a:r>
          </a:p>
        </p:txBody>
      </p:sp>
      <p:sp>
        <p:nvSpPr>
          <p:cNvPr id="5" name="TextBox 4"/>
          <p:cNvSpPr txBox="1"/>
          <p:nvPr/>
        </p:nvSpPr>
        <p:spPr>
          <a:xfrm>
            <a:off x="640080" y="2331720"/>
            <a:ext cx="10911535" cy="731520"/>
          </a:xfrm>
          <a:prstGeom prst="rect">
            <a:avLst/>
          </a:prstGeom>
          <a:noFill/>
        </p:spPr>
        <p:txBody>
          <a:bodyPr wrap="square" lIns="0" tIns="0" rIns="0" bIns="0" anchor="t">
            <a:noAutofit/>
          </a:bodyPr>
          <a:lstStyle/>
          <a:p>
            <a:pPr>
              <a:lnSpc>
                <a:spcPct val="140000"/>
              </a:lnSpc>
            </a:pPr>
            <a:r>
              <a:rPr sz="1200" b="0" i="0">
                <a:solidFill>
                  <a:srgbClr val="E8E4D8"/>
                </a:solidFill>
                <a:latin typeface="Calibri"/>
              </a:rPr>
              <a:t>Western reactor developers are paying premium prices to secure nuclear-grade graphite. Most of today's </a:t>
            </a:r>
            <a:r>
              <a:rPr lang="en-GB" sz="1200">
                <a:solidFill>
                  <a:srgbClr val="E8E4D8"/>
                </a:solidFill>
                <a:latin typeface="Calibri"/>
              </a:rPr>
              <a:t>commercial supply</a:t>
            </a:r>
            <a:r>
              <a:rPr sz="1200" b="0" i="0">
                <a:solidFill>
                  <a:srgbClr val="E8E4D8"/>
                </a:solidFill>
                <a:latin typeface="Calibri"/>
              </a:rPr>
              <a:t> is </a:t>
            </a:r>
            <a:r>
              <a:rPr lang="en-GB" sz="1200">
                <a:solidFill>
                  <a:srgbClr val="E8E4D8"/>
                </a:solidFill>
                <a:latin typeface="Calibri"/>
              </a:rPr>
              <a:t>synthetic and produced largely by </a:t>
            </a:r>
            <a:r>
              <a:rPr sz="1200" b="0" i="0">
                <a:solidFill>
                  <a:srgbClr val="E8E4D8"/>
                </a:solidFill>
                <a:latin typeface="Calibri"/>
              </a:rPr>
              <a:t>offshore </a:t>
            </a:r>
            <a:r>
              <a:rPr lang="en-GB" sz="1200">
                <a:solidFill>
                  <a:srgbClr val="E8E4D8"/>
                </a:solidFill>
                <a:latin typeface="Calibri"/>
              </a:rPr>
              <a:t>suppliers</a:t>
            </a:r>
            <a:r>
              <a:rPr sz="1200" b="0" i="0">
                <a:solidFill>
                  <a:srgbClr val="E8E4D8"/>
                </a:solidFill>
                <a:latin typeface="Calibri"/>
              </a:rPr>
              <a:t>. Allied-nation natural graphite supply is far more limited.</a:t>
            </a:r>
            <a:r>
              <a:rPr lang="en-CA" sz="1200" b="0" i="0">
                <a:solidFill>
                  <a:srgbClr val="E8E4D8"/>
                </a:solidFill>
                <a:latin typeface="Calibri"/>
              </a:rPr>
              <a:t> </a:t>
            </a:r>
          </a:p>
          <a:p>
            <a:pPr>
              <a:lnSpc>
                <a:spcPct val="140000"/>
              </a:lnSpc>
            </a:pPr>
            <a:r>
              <a:rPr lang="en-CA" sz="1200" b="1" i="0">
                <a:solidFill>
                  <a:srgbClr val="E8E4D8"/>
                </a:solidFill>
                <a:latin typeface="Calibri"/>
              </a:rPr>
              <a:t>Zentek has established a </a:t>
            </a:r>
            <a:r>
              <a:rPr lang="en-US" sz="1200" b="1" i="0">
                <a:solidFill>
                  <a:srgbClr val="E8E4D8"/>
                </a:solidFill>
                <a:latin typeface="Calibri"/>
              </a:rPr>
              <a:t>U.S. joint venture – Strategic Graphite Partners – to position Albany ultra-high-purity </a:t>
            </a:r>
            <a:r>
              <a:rPr lang="en-US" sz="1200" b="1">
                <a:solidFill>
                  <a:srgbClr val="E8E4D8"/>
                </a:solidFill>
                <a:latin typeface="Calibri"/>
              </a:rPr>
              <a:t>g</a:t>
            </a:r>
            <a:r>
              <a:rPr lang="en-US" sz="1200" b="1" i="0">
                <a:solidFill>
                  <a:srgbClr val="E8E4D8"/>
                </a:solidFill>
                <a:latin typeface="Calibri"/>
              </a:rPr>
              <a:t>raphite in the North American national-security supply </a:t>
            </a:r>
            <a:r>
              <a:rPr lang="en-US" sz="1200" b="1">
                <a:solidFill>
                  <a:srgbClr val="E8E4D8"/>
                </a:solidFill>
                <a:latin typeface="Calibri"/>
              </a:rPr>
              <a:t>c</a:t>
            </a:r>
            <a:r>
              <a:rPr lang="en-US" sz="1200" b="1" i="0">
                <a:solidFill>
                  <a:srgbClr val="E8E4D8"/>
                </a:solidFill>
                <a:latin typeface="Calibri"/>
              </a:rPr>
              <a:t>hain.</a:t>
            </a:r>
            <a:endParaRPr sz="1200" b="1" i="0">
              <a:solidFill>
                <a:srgbClr val="E8E4D8"/>
              </a:solidFill>
              <a:latin typeface="Calibri"/>
            </a:endParaRPr>
          </a:p>
        </p:txBody>
      </p:sp>
      <p:sp>
        <p:nvSpPr>
          <p:cNvPr id="6" name="Rectangle 5"/>
          <p:cNvSpPr/>
          <p:nvPr/>
        </p:nvSpPr>
        <p:spPr>
          <a:xfrm>
            <a:off x="640080" y="3246120"/>
            <a:ext cx="5212080" cy="10515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246120"/>
            <a:ext cx="5212080" cy="27432"/>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640080" y="3429000"/>
            <a:ext cx="5212080" cy="457200"/>
          </a:xfrm>
          <a:prstGeom prst="rect">
            <a:avLst/>
          </a:prstGeom>
          <a:noFill/>
        </p:spPr>
        <p:txBody>
          <a:bodyPr wrap="square" lIns="0" tIns="0" rIns="0" bIns="0" anchor="ctr">
            <a:noAutofit/>
          </a:bodyPr>
          <a:lstStyle/>
          <a:p>
            <a:pPr algn="ctr">
              <a:lnSpc>
                <a:spcPct val="120000"/>
              </a:lnSpc>
            </a:pPr>
            <a:r>
              <a:rPr sz="3000" b="1" i="0">
                <a:solidFill>
                  <a:srgbClr val="5FE8B4"/>
                </a:solidFill>
                <a:latin typeface="Calibri"/>
              </a:rPr>
              <a:t>$100M+</a:t>
            </a:r>
          </a:p>
        </p:txBody>
      </p:sp>
      <p:sp>
        <p:nvSpPr>
          <p:cNvPr id="9" name="TextBox 8"/>
          <p:cNvSpPr txBox="1"/>
          <p:nvPr/>
        </p:nvSpPr>
        <p:spPr>
          <a:xfrm>
            <a:off x="640080" y="3959352"/>
            <a:ext cx="5212080" cy="292608"/>
          </a:xfrm>
          <a:prstGeom prst="rect">
            <a:avLst/>
          </a:prstGeom>
          <a:noFill/>
        </p:spPr>
        <p:txBody>
          <a:bodyPr wrap="square" lIns="0" tIns="0" rIns="0" bIns="0" anchor="t">
            <a:noAutofit/>
          </a:bodyPr>
          <a:lstStyle/>
          <a:p>
            <a:pPr algn="ctr">
              <a:lnSpc>
                <a:spcPct val="120000"/>
              </a:lnSpc>
            </a:pPr>
            <a:r>
              <a:rPr sz="800" b="0" i="0" spc="200">
                <a:solidFill>
                  <a:srgbClr val="9A978E"/>
                </a:solidFill>
                <a:latin typeface="Consolas"/>
              </a:rPr>
              <a:t>SGL CARBON · X-ENERGY SYNTHETIC CONTRACT</a:t>
            </a:r>
          </a:p>
        </p:txBody>
      </p:sp>
      <p:sp>
        <p:nvSpPr>
          <p:cNvPr id="10" name="Rectangle 9"/>
          <p:cNvSpPr/>
          <p:nvPr/>
        </p:nvSpPr>
        <p:spPr>
          <a:xfrm>
            <a:off x="6339535" y="3246120"/>
            <a:ext cx="5212080" cy="10515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6339535" y="3246120"/>
            <a:ext cx="5212080" cy="27432"/>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6339535" y="3429000"/>
            <a:ext cx="5212080" cy="457200"/>
          </a:xfrm>
          <a:prstGeom prst="rect">
            <a:avLst/>
          </a:prstGeom>
          <a:noFill/>
        </p:spPr>
        <p:txBody>
          <a:bodyPr wrap="square" lIns="0" tIns="0" rIns="0" bIns="0" anchor="ctr">
            <a:noAutofit/>
          </a:bodyPr>
          <a:lstStyle/>
          <a:p>
            <a:pPr algn="ctr">
              <a:lnSpc>
                <a:spcPct val="120000"/>
              </a:lnSpc>
            </a:pPr>
            <a:r>
              <a:rPr sz="3000" b="1" i="0">
                <a:solidFill>
                  <a:srgbClr val="5FE8B4"/>
                </a:solidFill>
                <a:latin typeface="Calibri"/>
              </a:rPr>
              <a:t>$40M</a:t>
            </a:r>
          </a:p>
        </p:txBody>
      </p:sp>
      <p:sp>
        <p:nvSpPr>
          <p:cNvPr id="13" name="TextBox 12"/>
          <p:cNvSpPr txBox="1"/>
          <p:nvPr/>
        </p:nvSpPr>
        <p:spPr>
          <a:xfrm>
            <a:off x="6339535" y="3959352"/>
            <a:ext cx="5212080" cy="292608"/>
          </a:xfrm>
          <a:prstGeom prst="rect">
            <a:avLst/>
          </a:prstGeom>
          <a:noFill/>
        </p:spPr>
        <p:txBody>
          <a:bodyPr wrap="square" lIns="0" tIns="0" rIns="0" bIns="0" anchor="t">
            <a:noAutofit/>
          </a:bodyPr>
          <a:lstStyle/>
          <a:p>
            <a:pPr algn="ctr">
              <a:lnSpc>
                <a:spcPct val="120000"/>
              </a:lnSpc>
            </a:pPr>
            <a:r>
              <a:rPr sz="800" b="0" i="0" spc="200">
                <a:solidFill>
                  <a:srgbClr val="9A978E"/>
                </a:solidFill>
                <a:latin typeface="Consolas"/>
              </a:rPr>
              <a:t>TOYO TANSO · X-ENERGY XE-100 CONTRACT</a:t>
            </a:r>
          </a:p>
        </p:txBody>
      </p:sp>
      <p:sp>
        <p:nvSpPr>
          <p:cNvPr id="14" name="TextBox 13"/>
          <p:cNvSpPr txBox="1"/>
          <p:nvPr/>
        </p:nvSpPr>
        <p:spPr>
          <a:xfrm>
            <a:off x="640080" y="4526280"/>
            <a:ext cx="7315200" cy="274320"/>
          </a:xfrm>
          <a:prstGeom prst="rect">
            <a:avLst/>
          </a:prstGeom>
          <a:noFill/>
        </p:spPr>
        <p:txBody>
          <a:bodyPr wrap="square" lIns="0" tIns="0" rIns="0" bIns="0" anchor="t">
            <a:noAutofit/>
          </a:bodyPr>
          <a:lstStyle/>
          <a:p>
            <a:pPr algn="l">
              <a:lnSpc>
                <a:spcPct val="120000"/>
              </a:lnSpc>
            </a:pPr>
            <a:r>
              <a:rPr sz="1000" b="0" i="0" spc="300">
                <a:solidFill>
                  <a:srgbClr val="5FE8B4"/>
                </a:solidFill>
                <a:latin typeface="Consolas"/>
              </a:rPr>
              <a:t>SUPPLY LANDSCAPE</a:t>
            </a:r>
          </a:p>
        </p:txBody>
      </p:sp>
      <p:sp>
        <p:nvSpPr>
          <p:cNvPr id="15" name="Rectangle 14"/>
          <p:cNvSpPr/>
          <p:nvPr/>
        </p:nvSpPr>
        <p:spPr>
          <a:xfrm>
            <a:off x="640080" y="4846320"/>
            <a:ext cx="3515258" cy="155448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868680" y="5029200"/>
            <a:ext cx="3058058" cy="548640"/>
          </a:xfrm>
          <a:prstGeom prst="rect">
            <a:avLst/>
          </a:prstGeom>
          <a:noFill/>
        </p:spPr>
        <p:txBody>
          <a:bodyPr wrap="square" lIns="0" tIns="0" rIns="0" bIns="0" anchor="t">
            <a:noAutofit/>
          </a:bodyPr>
          <a:lstStyle/>
          <a:p>
            <a:pPr algn="l">
              <a:lnSpc>
                <a:spcPct val="125000"/>
              </a:lnSpc>
            </a:pPr>
            <a:r>
              <a:rPr sz="1200" b="1" i="0">
                <a:solidFill>
                  <a:srgbClr val="E8E4D8"/>
                </a:solidFill>
                <a:latin typeface="Calibri"/>
              </a:rPr>
              <a:t>Synthetic supply: today's workhorse, mostly offshore.</a:t>
            </a:r>
          </a:p>
        </p:txBody>
      </p:sp>
      <p:sp>
        <p:nvSpPr>
          <p:cNvPr id="17" name="TextBox 16"/>
          <p:cNvSpPr txBox="1"/>
          <p:nvPr/>
        </p:nvSpPr>
        <p:spPr>
          <a:xfrm>
            <a:off x="868680" y="5623560"/>
            <a:ext cx="3058058" cy="685800"/>
          </a:xfrm>
          <a:prstGeom prst="rect">
            <a:avLst/>
          </a:prstGeom>
          <a:noFill/>
        </p:spPr>
        <p:txBody>
          <a:bodyPr wrap="square" lIns="0" tIns="0" rIns="0" bIns="0" anchor="t">
            <a:noAutofit/>
          </a:bodyPr>
          <a:lstStyle/>
          <a:p>
            <a:pPr algn="l">
              <a:lnSpc>
                <a:spcPct val="130000"/>
              </a:lnSpc>
            </a:pPr>
            <a:r>
              <a:rPr lang="en-CA" sz="1100" b="0" i="0">
                <a:solidFill>
                  <a:srgbClr val="9A978E"/>
                </a:solidFill>
                <a:latin typeface="Calibri"/>
              </a:rPr>
              <a:t>SGL Carbon (Germany), Toyo Tanso (Japan), Amsted Graphite Materials (US). Multi-million-dollar contracts. Petroleum-coke feedstock.</a:t>
            </a:r>
          </a:p>
        </p:txBody>
      </p:sp>
      <p:sp>
        <p:nvSpPr>
          <p:cNvPr id="18" name="Rectangle 17"/>
          <p:cNvSpPr/>
          <p:nvPr/>
        </p:nvSpPr>
        <p:spPr>
          <a:xfrm>
            <a:off x="4338218" y="4846320"/>
            <a:ext cx="3515258" cy="155448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4566818" y="5029200"/>
            <a:ext cx="3058058" cy="548640"/>
          </a:xfrm>
          <a:prstGeom prst="rect">
            <a:avLst/>
          </a:prstGeom>
          <a:noFill/>
        </p:spPr>
        <p:txBody>
          <a:bodyPr wrap="square" lIns="0" tIns="0" rIns="0" bIns="0" anchor="t">
            <a:noAutofit/>
          </a:bodyPr>
          <a:lstStyle/>
          <a:p>
            <a:pPr algn="l">
              <a:lnSpc>
                <a:spcPct val="125000"/>
              </a:lnSpc>
            </a:pPr>
            <a:r>
              <a:rPr sz="1200" b="1" i="0">
                <a:solidFill>
                  <a:srgbClr val="E8E4D8"/>
                </a:solidFill>
                <a:latin typeface="Calibri"/>
              </a:rPr>
              <a:t>Non-allied natural graphite: not freely available.</a:t>
            </a:r>
          </a:p>
        </p:txBody>
      </p:sp>
      <p:sp>
        <p:nvSpPr>
          <p:cNvPr id="20" name="TextBox 19"/>
          <p:cNvSpPr txBox="1"/>
          <p:nvPr/>
        </p:nvSpPr>
        <p:spPr>
          <a:xfrm>
            <a:off x="4566818" y="5623560"/>
            <a:ext cx="3058058" cy="685800"/>
          </a:xfrm>
          <a:prstGeom prst="rect">
            <a:avLst/>
          </a:prstGeom>
          <a:noFill/>
        </p:spPr>
        <p:txBody>
          <a:bodyPr wrap="square" lIns="0" tIns="0" rIns="0" bIns="0" anchor="t">
            <a:noAutofit/>
          </a:bodyPr>
          <a:lstStyle/>
          <a:p>
            <a:pPr algn="l">
              <a:lnSpc>
                <a:spcPct val="130000"/>
              </a:lnSpc>
            </a:pPr>
            <a:r>
              <a:rPr lang="en-US" sz="1100" b="0" i="0">
                <a:solidFill>
                  <a:srgbClr val="9A978E"/>
                </a:solidFill>
                <a:latin typeface="Calibri"/>
              </a:rPr>
              <a:t>Dominates global production but limited by export controls.</a:t>
            </a:r>
          </a:p>
        </p:txBody>
      </p:sp>
      <p:sp>
        <p:nvSpPr>
          <p:cNvPr id="21" name="Rectangle 20"/>
          <p:cNvSpPr/>
          <p:nvPr/>
        </p:nvSpPr>
        <p:spPr>
          <a:xfrm>
            <a:off x="8036356" y="4846320"/>
            <a:ext cx="3515258" cy="155448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8264956" y="5029200"/>
            <a:ext cx="3176194" cy="548640"/>
          </a:xfrm>
          <a:prstGeom prst="rect">
            <a:avLst/>
          </a:prstGeom>
          <a:noFill/>
        </p:spPr>
        <p:txBody>
          <a:bodyPr wrap="square" lIns="0" tIns="0" rIns="0" bIns="0" anchor="t">
            <a:noAutofit/>
          </a:bodyPr>
          <a:lstStyle/>
          <a:p>
            <a:pPr algn="l">
              <a:lnSpc>
                <a:spcPct val="125000"/>
              </a:lnSpc>
            </a:pPr>
            <a:r>
              <a:rPr sz="1200" b="1" i="0">
                <a:solidFill>
                  <a:srgbClr val="E8E4D8"/>
                </a:solidFill>
                <a:latin typeface="Calibri"/>
              </a:rPr>
              <a:t>Allied-nation natural graphite: where Albany sits.</a:t>
            </a:r>
          </a:p>
        </p:txBody>
      </p:sp>
      <p:sp>
        <p:nvSpPr>
          <p:cNvPr id="23" name="TextBox 22"/>
          <p:cNvSpPr txBox="1"/>
          <p:nvPr/>
        </p:nvSpPr>
        <p:spPr>
          <a:xfrm>
            <a:off x="8242654" y="5534352"/>
            <a:ext cx="3176195" cy="685800"/>
          </a:xfrm>
          <a:prstGeom prst="rect">
            <a:avLst/>
          </a:prstGeom>
          <a:noFill/>
        </p:spPr>
        <p:txBody>
          <a:bodyPr wrap="square" lIns="0" tIns="0" rIns="0" bIns="0" anchor="t">
            <a:noAutofit/>
          </a:bodyPr>
          <a:lstStyle/>
          <a:p>
            <a:pPr algn="l">
              <a:lnSpc>
                <a:spcPct val="130000"/>
              </a:lnSpc>
            </a:pPr>
            <a:r>
              <a:rPr lang="en-US" sz="1100" b="0" i="0">
                <a:solidFill>
                  <a:srgbClr val="9A978E"/>
                </a:solidFill>
                <a:latin typeface="Calibri"/>
              </a:rPr>
              <a:t>Limited supply today. Strategic Graphite Partners was formed to establish a United States footprint for Zentek’s Albany ultra-high-purity graphite in energy, defense, and national-security markets. </a:t>
            </a:r>
          </a:p>
        </p:txBody>
      </p:sp>
      <p:sp>
        <p:nvSpPr>
          <p:cNvPr id="24" name="Rectangle 23"/>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5FE8B4"/>
                </a:solidFill>
                <a:latin typeface="Consolas"/>
              </a:rPr>
              <a:t>INTEGRATED PRODUCTION</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gn="l">
              <a:lnSpc>
                <a:spcPct val="120000"/>
              </a:lnSpc>
            </a:pPr>
            <a:r>
              <a:rPr sz="3600" b="1" i="0">
                <a:solidFill>
                  <a:srgbClr val="E8E4D8"/>
                </a:solidFill>
                <a:latin typeface="Calibri"/>
              </a:rPr>
              <a:t>Deposit to demand.</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sz="2200" b="0" i="1">
                <a:solidFill>
                  <a:srgbClr val="9A978E"/>
                </a:solidFill>
                <a:latin typeface="Calibri"/>
              </a:rPr>
              <a:t>One deposit. One process. End</a:t>
            </a:r>
            <a:r>
              <a:rPr lang="en-US" sz="2200" b="0" i="1">
                <a:solidFill>
                  <a:srgbClr val="9A978E"/>
                </a:solidFill>
                <a:latin typeface="Calibri"/>
              </a:rPr>
              <a:t>-</a:t>
            </a:r>
            <a:r>
              <a:rPr sz="2200" b="0" i="1">
                <a:solidFill>
                  <a:srgbClr val="9A978E"/>
                </a:solidFill>
                <a:latin typeface="Calibri"/>
              </a:rPr>
              <a:t>to</a:t>
            </a:r>
            <a:r>
              <a:rPr lang="en-US" sz="2200" b="0" i="1">
                <a:solidFill>
                  <a:srgbClr val="9A978E"/>
                </a:solidFill>
                <a:latin typeface="Calibri"/>
              </a:rPr>
              <a:t>-</a:t>
            </a:r>
            <a:r>
              <a:rPr sz="2200" b="0" i="1">
                <a:solidFill>
                  <a:srgbClr val="9A978E"/>
                </a:solidFill>
                <a:latin typeface="Calibri"/>
              </a:rPr>
              <a:t>end.</a:t>
            </a:r>
          </a:p>
        </p:txBody>
      </p:sp>
      <p:sp>
        <p:nvSpPr>
          <p:cNvPr id="5" name="TextBox 4"/>
          <p:cNvSpPr txBox="1"/>
          <p:nvPr/>
        </p:nvSpPr>
        <p:spPr>
          <a:xfrm>
            <a:off x="640080" y="2331720"/>
            <a:ext cx="10911535" cy="731520"/>
          </a:xfrm>
          <a:prstGeom prst="rect">
            <a:avLst/>
          </a:prstGeom>
          <a:noFill/>
        </p:spPr>
        <p:txBody>
          <a:bodyPr wrap="square" lIns="0" tIns="0" rIns="0" bIns="0" anchor="t">
            <a:noAutofit/>
          </a:bodyPr>
          <a:lstStyle/>
          <a:p>
            <a:pPr>
              <a:lnSpc>
                <a:spcPct val="140000"/>
              </a:lnSpc>
            </a:pPr>
            <a:r>
              <a:rPr lang="en-CA" sz="1200" b="0" i="0">
                <a:solidFill>
                  <a:srgbClr val="E8E4D8"/>
                </a:solidFill>
                <a:latin typeface="Calibri"/>
              </a:rPr>
              <a:t>Zentek's</a:t>
            </a:r>
            <a:r>
              <a:rPr sz="1200" b="0" i="0">
                <a:solidFill>
                  <a:srgbClr val="E8E4D8"/>
                </a:solidFill>
                <a:latin typeface="Calibri"/>
              </a:rPr>
              <a:t> Albany project is designed to own the integrated production chain. From the deposit through flotation, FBR purification, and into premium product markets. No</a:t>
            </a:r>
            <a:r>
              <a:rPr lang="en-GB" sz="1200">
                <a:solidFill>
                  <a:srgbClr val="E8E4D8"/>
                </a:solidFill>
                <a:latin typeface="Calibri"/>
              </a:rPr>
              <a:t> third-party</a:t>
            </a:r>
            <a:r>
              <a:rPr lang="en-CA" sz="1200" b="0" i="0">
                <a:solidFill>
                  <a:srgbClr val="E8E4D8"/>
                </a:solidFill>
                <a:latin typeface="Calibri"/>
              </a:rPr>
              <a:t> </a:t>
            </a:r>
            <a:r>
              <a:rPr sz="1200" b="0" i="0">
                <a:solidFill>
                  <a:srgbClr val="E8E4D8"/>
                </a:solidFill>
                <a:latin typeface="Calibri"/>
              </a:rPr>
              <a:t>toll processing</a:t>
            </a:r>
            <a:r>
              <a:rPr lang="en-GB" sz="1200">
                <a:solidFill>
                  <a:srgbClr val="E8E4D8"/>
                </a:solidFill>
                <a:latin typeface="Calibri"/>
              </a:rPr>
              <a:t> assumed</a:t>
            </a:r>
            <a:r>
              <a:rPr sz="1200" b="0" i="0">
                <a:solidFill>
                  <a:srgbClr val="E8E4D8"/>
                </a:solidFill>
                <a:latin typeface="Calibri"/>
              </a:rPr>
              <a:t>.</a:t>
            </a:r>
            <a:endParaRPr lang="en-CA" sz="1200" b="0" i="0">
              <a:solidFill>
                <a:srgbClr val="E8E4D8"/>
              </a:solidFill>
              <a:latin typeface="Calibri"/>
            </a:endParaRPr>
          </a:p>
        </p:txBody>
      </p:sp>
      <p:sp>
        <p:nvSpPr>
          <p:cNvPr id="6" name="Rectangle 5"/>
          <p:cNvSpPr/>
          <p:nvPr/>
        </p:nvSpPr>
        <p:spPr>
          <a:xfrm>
            <a:off x="640080" y="3246120"/>
            <a:ext cx="2109155" cy="12801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246120"/>
            <a:ext cx="2109155" cy="36576"/>
          </a:xfrm>
          <a:prstGeom prst="rect">
            <a:avLst/>
          </a:prstGeom>
          <a:solidFill>
            <a:srgbClr val="9A97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640080" y="3383280"/>
            <a:ext cx="2109155" cy="228600"/>
          </a:xfrm>
          <a:prstGeom prst="rect">
            <a:avLst/>
          </a:prstGeom>
          <a:noFill/>
        </p:spPr>
        <p:txBody>
          <a:bodyPr wrap="square" lIns="0" tIns="0" rIns="0" bIns="0" anchor="t">
            <a:noAutofit/>
          </a:bodyPr>
          <a:lstStyle/>
          <a:p>
            <a:pPr algn="ctr">
              <a:lnSpc>
                <a:spcPct val="120000"/>
              </a:lnSpc>
            </a:pPr>
            <a:r>
              <a:rPr sz="1000" b="0" i="0" spc="200">
                <a:solidFill>
                  <a:srgbClr val="9A978E"/>
                </a:solidFill>
                <a:latin typeface="Consolas"/>
              </a:rPr>
              <a:t>01</a:t>
            </a:r>
          </a:p>
        </p:txBody>
      </p:sp>
      <p:sp>
        <p:nvSpPr>
          <p:cNvPr id="9" name="TextBox 8"/>
          <p:cNvSpPr txBox="1"/>
          <p:nvPr/>
        </p:nvSpPr>
        <p:spPr>
          <a:xfrm>
            <a:off x="640080" y="3611880"/>
            <a:ext cx="2109155" cy="274320"/>
          </a:xfrm>
          <a:prstGeom prst="rect">
            <a:avLst/>
          </a:prstGeom>
          <a:noFill/>
        </p:spPr>
        <p:txBody>
          <a:bodyPr wrap="square" lIns="0" tIns="0" rIns="0" bIns="0" anchor="t">
            <a:noAutofit/>
          </a:bodyPr>
          <a:lstStyle/>
          <a:p>
            <a:pPr algn="ctr">
              <a:lnSpc>
                <a:spcPct val="120000"/>
              </a:lnSpc>
            </a:pPr>
            <a:r>
              <a:rPr sz="1000" b="1" i="0">
                <a:solidFill>
                  <a:srgbClr val="E8E4D8"/>
                </a:solidFill>
                <a:latin typeface="Calibri"/>
              </a:rPr>
              <a:t>RESOURCE</a:t>
            </a:r>
          </a:p>
        </p:txBody>
      </p:sp>
      <p:sp>
        <p:nvSpPr>
          <p:cNvPr id="10" name="TextBox 9"/>
          <p:cNvSpPr txBox="1"/>
          <p:nvPr/>
        </p:nvSpPr>
        <p:spPr>
          <a:xfrm>
            <a:off x="640080" y="3959352"/>
            <a:ext cx="2109155" cy="502920"/>
          </a:xfrm>
          <a:prstGeom prst="rect">
            <a:avLst/>
          </a:prstGeom>
          <a:noFill/>
        </p:spPr>
        <p:txBody>
          <a:bodyPr wrap="square" lIns="0" tIns="0" rIns="0" bIns="0" anchor="ctr">
            <a:noAutofit/>
          </a:bodyPr>
          <a:lstStyle/>
          <a:p>
            <a:pPr algn="ctr">
              <a:lnSpc>
                <a:spcPct val="115000"/>
              </a:lnSpc>
            </a:pPr>
            <a:r>
              <a:rPr sz="1100" b="0" i="0">
                <a:solidFill>
                  <a:srgbClr val="E8E4D8"/>
                </a:solidFill>
                <a:latin typeface="Calibri"/>
              </a:rPr>
              <a:t>22.9 Mt indicated</a:t>
            </a:r>
          </a:p>
        </p:txBody>
      </p:sp>
      <p:sp>
        <p:nvSpPr>
          <p:cNvPr id="11" name="Rectangle 10"/>
          <p:cNvSpPr/>
          <p:nvPr/>
        </p:nvSpPr>
        <p:spPr>
          <a:xfrm>
            <a:off x="2840675" y="3246120"/>
            <a:ext cx="2109155" cy="12801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2840675" y="3246120"/>
            <a:ext cx="2109155" cy="36576"/>
          </a:xfrm>
          <a:prstGeom prst="rect">
            <a:avLst/>
          </a:prstGeom>
          <a:solidFill>
            <a:srgbClr val="9A97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2840675" y="3383280"/>
            <a:ext cx="2109155" cy="228600"/>
          </a:xfrm>
          <a:prstGeom prst="rect">
            <a:avLst/>
          </a:prstGeom>
          <a:noFill/>
        </p:spPr>
        <p:txBody>
          <a:bodyPr wrap="square" lIns="0" tIns="0" rIns="0" bIns="0" anchor="t">
            <a:noAutofit/>
          </a:bodyPr>
          <a:lstStyle/>
          <a:p>
            <a:pPr algn="ctr">
              <a:lnSpc>
                <a:spcPct val="120000"/>
              </a:lnSpc>
            </a:pPr>
            <a:r>
              <a:rPr sz="1000" b="0" i="0" spc="200">
                <a:solidFill>
                  <a:srgbClr val="9A978E"/>
                </a:solidFill>
                <a:latin typeface="Consolas"/>
              </a:rPr>
              <a:t>02</a:t>
            </a:r>
          </a:p>
        </p:txBody>
      </p:sp>
      <p:sp>
        <p:nvSpPr>
          <p:cNvPr id="14" name="TextBox 13"/>
          <p:cNvSpPr txBox="1"/>
          <p:nvPr/>
        </p:nvSpPr>
        <p:spPr>
          <a:xfrm>
            <a:off x="2840675" y="3611880"/>
            <a:ext cx="2109155" cy="274320"/>
          </a:xfrm>
          <a:prstGeom prst="rect">
            <a:avLst/>
          </a:prstGeom>
          <a:noFill/>
        </p:spPr>
        <p:txBody>
          <a:bodyPr wrap="square" lIns="0" tIns="0" rIns="0" bIns="0" anchor="t">
            <a:noAutofit/>
          </a:bodyPr>
          <a:lstStyle/>
          <a:p>
            <a:pPr algn="ctr">
              <a:lnSpc>
                <a:spcPct val="120000"/>
              </a:lnSpc>
            </a:pPr>
            <a:r>
              <a:rPr sz="1000" b="1" i="0">
                <a:solidFill>
                  <a:srgbClr val="E8E4D8"/>
                </a:solidFill>
                <a:latin typeface="Calibri"/>
              </a:rPr>
              <a:t>ORE FEED</a:t>
            </a:r>
          </a:p>
        </p:txBody>
      </p:sp>
      <p:sp>
        <p:nvSpPr>
          <p:cNvPr id="15" name="TextBox 14"/>
          <p:cNvSpPr txBox="1"/>
          <p:nvPr/>
        </p:nvSpPr>
        <p:spPr>
          <a:xfrm>
            <a:off x="2840675" y="3959352"/>
            <a:ext cx="2109155" cy="502920"/>
          </a:xfrm>
          <a:prstGeom prst="rect">
            <a:avLst/>
          </a:prstGeom>
          <a:noFill/>
        </p:spPr>
        <p:txBody>
          <a:bodyPr wrap="square" lIns="0" tIns="0" rIns="0" bIns="0" anchor="ctr">
            <a:noAutofit/>
          </a:bodyPr>
          <a:lstStyle/>
          <a:p>
            <a:pPr algn="ctr">
              <a:lnSpc>
                <a:spcPct val="115000"/>
              </a:lnSpc>
            </a:pPr>
            <a:r>
              <a:rPr sz="1100" b="0" i="0">
                <a:solidFill>
                  <a:srgbClr val="E8E4D8"/>
                </a:solidFill>
                <a:latin typeface="Calibri"/>
              </a:rPr>
              <a:t>982K t/yr</a:t>
            </a:r>
          </a:p>
        </p:txBody>
      </p:sp>
      <p:sp>
        <p:nvSpPr>
          <p:cNvPr id="16" name="Rectangle 15"/>
          <p:cNvSpPr/>
          <p:nvPr/>
        </p:nvSpPr>
        <p:spPr>
          <a:xfrm>
            <a:off x="5041270" y="3246120"/>
            <a:ext cx="2109155" cy="12801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5041270" y="3246120"/>
            <a:ext cx="2109155" cy="36576"/>
          </a:xfrm>
          <a:prstGeom prst="rect">
            <a:avLst/>
          </a:prstGeom>
          <a:solidFill>
            <a:srgbClr val="9A97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5041270" y="3383280"/>
            <a:ext cx="2109155" cy="228600"/>
          </a:xfrm>
          <a:prstGeom prst="rect">
            <a:avLst/>
          </a:prstGeom>
          <a:noFill/>
        </p:spPr>
        <p:txBody>
          <a:bodyPr wrap="square" lIns="0" tIns="0" rIns="0" bIns="0" anchor="t">
            <a:noAutofit/>
          </a:bodyPr>
          <a:lstStyle/>
          <a:p>
            <a:pPr algn="ctr">
              <a:lnSpc>
                <a:spcPct val="120000"/>
              </a:lnSpc>
            </a:pPr>
            <a:r>
              <a:rPr sz="1000" b="0" i="0" spc="200">
                <a:solidFill>
                  <a:srgbClr val="9A978E"/>
                </a:solidFill>
                <a:latin typeface="Consolas"/>
              </a:rPr>
              <a:t>03</a:t>
            </a:r>
          </a:p>
        </p:txBody>
      </p:sp>
      <p:sp>
        <p:nvSpPr>
          <p:cNvPr id="19" name="TextBox 18"/>
          <p:cNvSpPr txBox="1"/>
          <p:nvPr/>
        </p:nvSpPr>
        <p:spPr>
          <a:xfrm>
            <a:off x="5041270" y="3611880"/>
            <a:ext cx="2109155" cy="274320"/>
          </a:xfrm>
          <a:prstGeom prst="rect">
            <a:avLst/>
          </a:prstGeom>
          <a:noFill/>
        </p:spPr>
        <p:txBody>
          <a:bodyPr wrap="square" lIns="0" tIns="0" rIns="0" bIns="0" anchor="t">
            <a:noAutofit/>
          </a:bodyPr>
          <a:lstStyle/>
          <a:p>
            <a:pPr algn="ctr">
              <a:lnSpc>
                <a:spcPct val="120000"/>
              </a:lnSpc>
            </a:pPr>
            <a:r>
              <a:rPr sz="1000" b="1" i="0">
                <a:solidFill>
                  <a:srgbClr val="E8E4D8"/>
                </a:solidFill>
                <a:latin typeface="Calibri"/>
              </a:rPr>
              <a:t>FLOTATION</a:t>
            </a:r>
          </a:p>
        </p:txBody>
      </p:sp>
      <p:sp>
        <p:nvSpPr>
          <p:cNvPr id="20" name="TextBox 19"/>
          <p:cNvSpPr txBox="1"/>
          <p:nvPr/>
        </p:nvSpPr>
        <p:spPr>
          <a:xfrm>
            <a:off x="5041270" y="3959352"/>
            <a:ext cx="2109155" cy="502920"/>
          </a:xfrm>
          <a:prstGeom prst="rect">
            <a:avLst/>
          </a:prstGeom>
          <a:noFill/>
        </p:spPr>
        <p:txBody>
          <a:bodyPr wrap="square" lIns="0" tIns="0" rIns="0" bIns="0" anchor="ctr">
            <a:noAutofit/>
          </a:bodyPr>
          <a:lstStyle/>
          <a:p>
            <a:pPr algn="ctr">
              <a:lnSpc>
                <a:spcPct val="115000"/>
              </a:lnSpc>
            </a:pPr>
            <a:r>
              <a:rPr sz="1100" b="0" i="0">
                <a:solidFill>
                  <a:srgbClr val="E8E4D8"/>
                </a:solidFill>
                <a:latin typeface="Calibri"/>
              </a:rPr>
              <a:t>~35,000 t/yr concentrate</a:t>
            </a:r>
          </a:p>
        </p:txBody>
      </p:sp>
      <p:sp>
        <p:nvSpPr>
          <p:cNvPr id="21" name="Rectangle 20"/>
          <p:cNvSpPr/>
          <p:nvPr/>
        </p:nvSpPr>
        <p:spPr>
          <a:xfrm>
            <a:off x="7241865" y="3246120"/>
            <a:ext cx="2109155" cy="12801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7241865" y="3246120"/>
            <a:ext cx="2109155"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7241865" y="3383280"/>
            <a:ext cx="2109155" cy="228600"/>
          </a:xfrm>
          <a:prstGeom prst="rect">
            <a:avLst/>
          </a:prstGeom>
          <a:noFill/>
        </p:spPr>
        <p:txBody>
          <a:bodyPr wrap="square" lIns="0" tIns="0" rIns="0" bIns="0" anchor="t">
            <a:noAutofit/>
          </a:bodyPr>
          <a:lstStyle/>
          <a:p>
            <a:pPr algn="ctr">
              <a:lnSpc>
                <a:spcPct val="120000"/>
              </a:lnSpc>
            </a:pPr>
            <a:r>
              <a:rPr sz="1000" b="0" i="0" spc="200">
                <a:solidFill>
                  <a:srgbClr val="5FE8B4"/>
                </a:solidFill>
                <a:latin typeface="Consolas"/>
              </a:rPr>
              <a:t>04</a:t>
            </a:r>
          </a:p>
        </p:txBody>
      </p:sp>
      <p:sp>
        <p:nvSpPr>
          <p:cNvPr id="24" name="TextBox 23"/>
          <p:cNvSpPr txBox="1"/>
          <p:nvPr/>
        </p:nvSpPr>
        <p:spPr>
          <a:xfrm>
            <a:off x="7241865" y="3611880"/>
            <a:ext cx="2109155" cy="274320"/>
          </a:xfrm>
          <a:prstGeom prst="rect">
            <a:avLst/>
          </a:prstGeom>
          <a:noFill/>
        </p:spPr>
        <p:txBody>
          <a:bodyPr wrap="square" lIns="0" tIns="0" rIns="0" bIns="0" anchor="t">
            <a:noAutofit/>
          </a:bodyPr>
          <a:lstStyle/>
          <a:p>
            <a:pPr algn="ctr">
              <a:lnSpc>
                <a:spcPct val="120000"/>
              </a:lnSpc>
            </a:pPr>
            <a:r>
              <a:rPr sz="1000" b="1" i="0">
                <a:solidFill>
                  <a:srgbClr val="E8E4D8"/>
                </a:solidFill>
                <a:latin typeface="Calibri"/>
              </a:rPr>
              <a:t>FBR PURIFICATION</a:t>
            </a:r>
          </a:p>
        </p:txBody>
      </p:sp>
      <p:sp>
        <p:nvSpPr>
          <p:cNvPr id="25" name="TextBox 24"/>
          <p:cNvSpPr txBox="1"/>
          <p:nvPr/>
        </p:nvSpPr>
        <p:spPr>
          <a:xfrm>
            <a:off x="7241865" y="3959352"/>
            <a:ext cx="2109155" cy="502920"/>
          </a:xfrm>
          <a:prstGeom prst="rect">
            <a:avLst/>
          </a:prstGeom>
          <a:noFill/>
        </p:spPr>
        <p:txBody>
          <a:bodyPr wrap="square" lIns="0" tIns="0" rIns="0" bIns="0" anchor="ctr">
            <a:noAutofit/>
          </a:bodyPr>
          <a:lstStyle/>
          <a:p>
            <a:pPr algn="ctr">
              <a:lnSpc>
                <a:spcPct val="115000"/>
              </a:lnSpc>
            </a:pPr>
            <a:r>
              <a:rPr sz="1400" b="1" i="0">
                <a:solidFill>
                  <a:srgbClr val="5FE8B4"/>
                </a:solidFill>
                <a:latin typeface="Calibri"/>
              </a:rPr>
              <a:t>30,000 t/yr purified</a:t>
            </a:r>
          </a:p>
        </p:txBody>
      </p:sp>
      <p:sp>
        <p:nvSpPr>
          <p:cNvPr id="26" name="Rectangle 25"/>
          <p:cNvSpPr/>
          <p:nvPr/>
        </p:nvSpPr>
        <p:spPr>
          <a:xfrm>
            <a:off x="9442460" y="3246120"/>
            <a:ext cx="2109155" cy="128016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Rectangle 26"/>
          <p:cNvSpPr/>
          <p:nvPr/>
        </p:nvSpPr>
        <p:spPr>
          <a:xfrm>
            <a:off x="9442460" y="3246120"/>
            <a:ext cx="2109155"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9442460" y="3383280"/>
            <a:ext cx="2109155" cy="228600"/>
          </a:xfrm>
          <a:prstGeom prst="rect">
            <a:avLst/>
          </a:prstGeom>
          <a:noFill/>
        </p:spPr>
        <p:txBody>
          <a:bodyPr wrap="square" lIns="0" tIns="0" rIns="0" bIns="0" anchor="t">
            <a:noAutofit/>
          </a:bodyPr>
          <a:lstStyle/>
          <a:p>
            <a:pPr algn="ctr">
              <a:lnSpc>
                <a:spcPct val="120000"/>
              </a:lnSpc>
            </a:pPr>
            <a:r>
              <a:rPr sz="1000" b="0" i="0" spc="200">
                <a:solidFill>
                  <a:srgbClr val="5FE8B4"/>
                </a:solidFill>
                <a:latin typeface="Consolas"/>
              </a:rPr>
              <a:t>05</a:t>
            </a:r>
          </a:p>
        </p:txBody>
      </p:sp>
      <p:sp>
        <p:nvSpPr>
          <p:cNvPr id="29" name="TextBox 28"/>
          <p:cNvSpPr txBox="1"/>
          <p:nvPr/>
        </p:nvSpPr>
        <p:spPr>
          <a:xfrm>
            <a:off x="9442460" y="3611880"/>
            <a:ext cx="2109155" cy="274320"/>
          </a:xfrm>
          <a:prstGeom prst="rect">
            <a:avLst/>
          </a:prstGeom>
          <a:noFill/>
        </p:spPr>
        <p:txBody>
          <a:bodyPr wrap="square" lIns="0" tIns="0" rIns="0" bIns="0" anchor="t">
            <a:noAutofit/>
          </a:bodyPr>
          <a:lstStyle/>
          <a:p>
            <a:pPr algn="ctr">
              <a:lnSpc>
                <a:spcPct val="120000"/>
              </a:lnSpc>
            </a:pPr>
            <a:r>
              <a:rPr sz="1000" b="1" i="0">
                <a:solidFill>
                  <a:srgbClr val="E8E4D8"/>
                </a:solidFill>
                <a:latin typeface="Calibri"/>
              </a:rPr>
              <a:t>PREMIUM PRODUCT</a:t>
            </a:r>
          </a:p>
        </p:txBody>
      </p:sp>
      <p:sp>
        <p:nvSpPr>
          <p:cNvPr id="30" name="TextBox 29"/>
          <p:cNvSpPr txBox="1"/>
          <p:nvPr/>
        </p:nvSpPr>
        <p:spPr>
          <a:xfrm>
            <a:off x="9442460" y="3959352"/>
            <a:ext cx="2109155" cy="502920"/>
          </a:xfrm>
          <a:prstGeom prst="rect">
            <a:avLst/>
          </a:prstGeom>
          <a:noFill/>
        </p:spPr>
        <p:txBody>
          <a:bodyPr wrap="square" lIns="0" tIns="0" rIns="0" bIns="0" anchor="ctr">
            <a:noAutofit/>
          </a:bodyPr>
          <a:lstStyle/>
          <a:p>
            <a:pPr algn="ctr">
              <a:lnSpc>
                <a:spcPct val="115000"/>
              </a:lnSpc>
            </a:pPr>
            <a:r>
              <a:rPr sz="1400" b="1" i="0">
                <a:solidFill>
                  <a:srgbClr val="5FE8B4"/>
                </a:solidFill>
                <a:latin typeface="Calibri"/>
              </a:rPr>
              <a:t>$12K - $50K/t</a:t>
            </a:r>
          </a:p>
        </p:txBody>
      </p:sp>
      <p:sp>
        <p:nvSpPr>
          <p:cNvPr id="31" name="TextBox 30"/>
          <p:cNvSpPr txBox="1"/>
          <p:nvPr/>
        </p:nvSpPr>
        <p:spPr>
          <a:xfrm>
            <a:off x="640080" y="4800600"/>
            <a:ext cx="7315200" cy="274320"/>
          </a:xfrm>
          <a:prstGeom prst="rect">
            <a:avLst/>
          </a:prstGeom>
          <a:noFill/>
        </p:spPr>
        <p:txBody>
          <a:bodyPr wrap="square" lIns="0" tIns="0" rIns="0" bIns="0" anchor="t">
            <a:noAutofit/>
          </a:bodyPr>
          <a:lstStyle/>
          <a:p>
            <a:pPr algn="l">
              <a:lnSpc>
                <a:spcPct val="120000"/>
              </a:lnSpc>
            </a:pPr>
            <a:r>
              <a:rPr sz="1000" b="0" i="0" spc="300">
                <a:solidFill>
                  <a:srgbClr val="5FE8B4"/>
                </a:solidFill>
                <a:latin typeface="Consolas"/>
              </a:rPr>
              <a:t>WHY INTEGRATED PRODUCTION MATTERS</a:t>
            </a:r>
          </a:p>
        </p:txBody>
      </p:sp>
      <p:sp>
        <p:nvSpPr>
          <p:cNvPr id="32" name="TextBox 31"/>
          <p:cNvSpPr txBox="1"/>
          <p:nvPr/>
        </p:nvSpPr>
        <p:spPr>
          <a:xfrm>
            <a:off x="640080" y="5120640"/>
            <a:ext cx="5318607" cy="1097280"/>
          </a:xfrm>
          <a:prstGeom prst="rect">
            <a:avLst/>
          </a:prstGeom>
          <a:noFill/>
        </p:spPr>
        <p:txBody>
          <a:bodyPr wrap="square" lIns="0" tIns="0" rIns="0" bIns="0">
            <a:noAutofit/>
          </a:bodyPr>
          <a:lstStyle/>
          <a:p>
            <a:pPr algn="l">
              <a:lnSpc>
                <a:spcPct val="130000"/>
              </a:lnSpc>
            </a:pPr>
            <a:r>
              <a:rPr sz="1050" b="1">
                <a:solidFill>
                  <a:srgbClr val="E8E4D8"/>
                </a:solidFill>
                <a:latin typeface="Calibri"/>
              </a:rPr>
              <a:t>• Margin capture.  </a:t>
            </a:r>
            <a:r>
              <a:rPr sz="1050">
                <a:solidFill>
                  <a:srgbClr val="E8E4D8"/>
                </a:solidFill>
                <a:latin typeface="Calibri"/>
              </a:rPr>
              <a:t>Owning purification means Albany captures the value-add from raw resource to high-purity product, rather than selling concentrate at commodity pricing.</a:t>
            </a:r>
          </a:p>
        </p:txBody>
      </p:sp>
      <p:sp>
        <p:nvSpPr>
          <p:cNvPr id="33" name="TextBox 32"/>
          <p:cNvSpPr txBox="1"/>
          <p:nvPr/>
        </p:nvSpPr>
        <p:spPr>
          <a:xfrm>
            <a:off x="6233007" y="5120640"/>
            <a:ext cx="5318607" cy="1097280"/>
          </a:xfrm>
          <a:prstGeom prst="rect">
            <a:avLst/>
          </a:prstGeom>
          <a:noFill/>
        </p:spPr>
        <p:txBody>
          <a:bodyPr wrap="square" lIns="0" tIns="0" rIns="0" bIns="0">
            <a:noAutofit/>
          </a:bodyPr>
          <a:lstStyle/>
          <a:p>
            <a:pPr algn="l">
              <a:lnSpc>
                <a:spcPct val="130000"/>
              </a:lnSpc>
            </a:pPr>
            <a:r>
              <a:rPr sz="1050" b="1">
                <a:solidFill>
                  <a:srgbClr val="E8E4D8"/>
                </a:solidFill>
                <a:latin typeface="Calibri"/>
              </a:rPr>
              <a:t>• Specification control.  </a:t>
            </a:r>
            <a:r>
              <a:rPr sz="1050">
                <a:solidFill>
                  <a:srgbClr val="E8E4D8"/>
                </a:solidFill>
                <a:latin typeface="Calibri"/>
              </a:rPr>
              <a:t>Owning the purification process means Zentek controls the inputs and variables that determine final product quality, which is essential for nuclear-grade qualification.</a:t>
            </a:r>
          </a:p>
        </p:txBody>
      </p:sp>
      <p:sp>
        <p:nvSpPr>
          <p:cNvPr id="34" name="TextBox 33"/>
          <p:cNvSpPr txBox="1"/>
          <p:nvPr/>
        </p:nvSpPr>
        <p:spPr>
          <a:xfrm>
            <a:off x="640080" y="6199632"/>
            <a:ext cx="10911535" cy="201168"/>
          </a:xfrm>
          <a:prstGeom prst="rect">
            <a:avLst/>
          </a:prstGeom>
          <a:noFill/>
        </p:spPr>
        <p:txBody>
          <a:bodyPr wrap="square" lIns="0" tIns="0" rIns="0" bIns="0" anchor="t">
            <a:noAutofit/>
          </a:bodyPr>
          <a:lstStyle/>
          <a:p>
            <a:pPr>
              <a:lnSpc>
                <a:spcPct val="130000"/>
              </a:lnSpc>
            </a:pPr>
            <a:r>
              <a:rPr lang="en-US" sz="700" b="0" i="0">
                <a:solidFill>
                  <a:srgbClr val="9A978E"/>
                </a:solidFill>
                <a:latin typeface="Calibri"/>
              </a:rPr>
              <a:t>Potential production estimates only. </a:t>
            </a:r>
            <a:r>
              <a:rPr sz="700" b="0" i="0">
                <a:solidFill>
                  <a:srgbClr val="9A978E"/>
                </a:solidFill>
                <a:latin typeface="Calibri"/>
              </a:rPr>
              <a:t>Mineral Resources capable of supporting higher production rates. 22-year project life </a:t>
            </a:r>
            <a:r>
              <a:rPr lang="en-GB" sz="700">
                <a:solidFill>
                  <a:srgbClr val="9A978E"/>
                </a:solidFill>
                <a:latin typeface="Calibri"/>
              </a:rPr>
              <a:t>modelled from</a:t>
            </a:r>
            <a:r>
              <a:rPr sz="700" b="0" i="0">
                <a:solidFill>
                  <a:srgbClr val="9A978E"/>
                </a:solidFill>
                <a:latin typeface="Calibri"/>
              </a:rPr>
              <a:t> Indicated Resources alone. Subject to update by the Summer 2026 PEA. See Forward Looking Statements.</a:t>
            </a:r>
            <a:endParaRPr lang="en-CA" sz="700" b="0" i="0">
              <a:solidFill>
                <a:srgbClr val="9A978E"/>
              </a:solidFill>
              <a:latin typeface="Calibri"/>
            </a:endParaRPr>
          </a:p>
        </p:txBody>
      </p:sp>
      <p:sp>
        <p:nvSpPr>
          <p:cNvPr id="35" name="Rectangle 34"/>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6" name="TextBox 35"/>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A0E1A"/>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7315200" cy="274320"/>
          </a:xfrm>
          <a:prstGeom prst="rect">
            <a:avLst/>
          </a:prstGeom>
          <a:noFill/>
        </p:spPr>
        <p:txBody>
          <a:bodyPr wrap="square" lIns="0" tIns="0" rIns="0" bIns="0" anchor="t">
            <a:noAutofit/>
          </a:bodyPr>
          <a:lstStyle/>
          <a:p>
            <a:pPr algn="l">
              <a:lnSpc>
                <a:spcPct val="120000"/>
              </a:lnSpc>
            </a:pPr>
            <a:r>
              <a:rPr sz="1000" b="0" i="0" spc="300">
                <a:solidFill>
                  <a:srgbClr val="5FE8B4"/>
                </a:solidFill>
                <a:latin typeface="Consolas"/>
              </a:rPr>
              <a:t>UNIT ECONOMICS</a:t>
            </a:r>
          </a:p>
        </p:txBody>
      </p:sp>
      <p:sp>
        <p:nvSpPr>
          <p:cNvPr id="3" name="TextBox 2"/>
          <p:cNvSpPr txBox="1"/>
          <p:nvPr/>
        </p:nvSpPr>
        <p:spPr>
          <a:xfrm>
            <a:off x="640080" y="868680"/>
            <a:ext cx="10972800" cy="777240"/>
          </a:xfrm>
          <a:prstGeom prst="rect">
            <a:avLst/>
          </a:prstGeom>
          <a:noFill/>
        </p:spPr>
        <p:txBody>
          <a:bodyPr wrap="square" lIns="0" tIns="0" rIns="0" bIns="0" anchor="t">
            <a:noAutofit/>
          </a:bodyPr>
          <a:lstStyle/>
          <a:p>
            <a:pPr>
              <a:lnSpc>
                <a:spcPct val="120000"/>
              </a:lnSpc>
            </a:pPr>
            <a:r>
              <a:rPr sz="3600" b="1" i="0">
                <a:solidFill>
                  <a:srgbClr val="E8E4D8"/>
                </a:solidFill>
                <a:latin typeface="Calibri"/>
              </a:rPr>
              <a:t>Where </a:t>
            </a:r>
            <a:r>
              <a:rPr lang="en-GB" sz="3600" b="1">
                <a:solidFill>
                  <a:srgbClr val="E8E4D8"/>
                </a:solidFill>
                <a:latin typeface="Calibri"/>
              </a:rPr>
              <a:t>modelled premium</a:t>
            </a:r>
            <a:r>
              <a:rPr sz="3600" b="1" i="0">
                <a:solidFill>
                  <a:srgbClr val="E8E4D8"/>
                </a:solidFill>
                <a:latin typeface="Calibri"/>
              </a:rPr>
              <a:t> pricing meets controlled cost.</a:t>
            </a:r>
          </a:p>
        </p:txBody>
      </p:sp>
      <p:sp>
        <p:nvSpPr>
          <p:cNvPr id="4" name="TextBox 3"/>
          <p:cNvSpPr txBox="1"/>
          <p:nvPr/>
        </p:nvSpPr>
        <p:spPr>
          <a:xfrm>
            <a:off x="640080" y="1508760"/>
            <a:ext cx="10972800" cy="548640"/>
          </a:xfrm>
          <a:prstGeom prst="rect">
            <a:avLst/>
          </a:prstGeom>
          <a:noFill/>
        </p:spPr>
        <p:txBody>
          <a:bodyPr wrap="square" lIns="0" tIns="0" rIns="0" bIns="0" anchor="t">
            <a:noAutofit/>
          </a:bodyPr>
          <a:lstStyle/>
          <a:p>
            <a:pPr algn="l">
              <a:lnSpc>
                <a:spcPct val="120000"/>
              </a:lnSpc>
            </a:pPr>
            <a:r>
              <a:rPr sz="2200" b="0" i="1">
                <a:solidFill>
                  <a:srgbClr val="9A978E"/>
                </a:solidFill>
                <a:latin typeface="Calibri"/>
              </a:rPr>
              <a:t>Subject to update by the Summer 2026 PEA.</a:t>
            </a:r>
          </a:p>
        </p:txBody>
      </p:sp>
      <p:sp>
        <p:nvSpPr>
          <p:cNvPr id="5" name="TextBox 4"/>
          <p:cNvSpPr txBox="1"/>
          <p:nvPr/>
        </p:nvSpPr>
        <p:spPr>
          <a:xfrm>
            <a:off x="640080" y="2331720"/>
            <a:ext cx="10911535" cy="731520"/>
          </a:xfrm>
          <a:prstGeom prst="rect">
            <a:avLst/>
          </a:prstGeom>
          <a:noFill/>
        </p:spPr>
        <p:txBody>
          <a:bodyPr wrap="square" lIns="0" tIns="0" rIns="0" bIns="0" anchor="t">
            <a:noAutofit/>
          </a:bodyPr>
          <a:lstStyle/>
          <a:p>
            <a:pPr algn="l">
              <a:lnSpc>
                <a:spcPct val="140000"/>
              </a:lnSpc>
            </a:pPr>
            <a:r>
              <a:rPr sz="1200" b="0" i="0">
                <a:solidFill>
                  <a:srgbClr val="E8E4D8"/>
                </a:solidFill>
                <a:latin typeface="Calibri"/>
              </a:rPr>
              <a:t>Albany's economics </a:t>
            </a:r>
            <a:r>
              <a:rPr lang="en-US" sz="1200" b="0" i="0">
                <a:solidFill>
                  <a:srgbClr val="E8E4D8"/>
                </a:solidFill>
                <a:latin typeface="Calibri"/>
              </a:rPr>
              <a:t>will be tied to </a:t>
            </a:r>
            <a:r>
              <a:rPr sz="1200" b="0" i="0">
                <a:solidFill>
                  <a:srgbClr val="E8E4D8"/>
                </a:solidFill>
                <a:latin typeface="Calibri"/>
              </a:rPr>
              <a:t>the gap between premium </a:t>
            </a:r>
            <a:r>
              <a:rPr lang="en-US" sz="1200" b="0" i="0">
                <a:solidFill>
                  <a:srgbClr val="E8E4D8"/>
                </a:solidFill>
                <a:latin typeface="Calibri"/>
              </a:rPr>
              <a:t>end </a:t>
            </a:r>
            <a:r>
              <a:rPr sz="1200" b="0" i="0">
                <a:solidFill>
                  <a:srgbClr val="E8E4D8"/>
                </a:solidFill>
                <a:latin typeface="Calibri"/>
              </a:rPr>
              <a:t>product pricing and integrated production cost. </a:t>
            </a:r>
          </a:p>
        </p:txBody>
      </p:sp>
      <p:sp>
        <p:nvSpPr>
          <p:cNvPr id="6" name="Rectangle 5"/>
          <p:cNvSpPr/>
          <p:nvPr/>
        </p:nvSpPr>
        <p:spPr>
          <a:xfrm>
            <a:off x="640080" y="3246120"/>
            <a:ext cx="3545738" cy="12801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640080" y="3246120"/>
            <a:ext cx="3545738"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640080" y="3474720"/>
            <a:ext cx="3545738" cy="502920"/>
          </a:xfrm>
          <a:prstGeom prst="rect">
            <a:avLst/>
          </a:prstGeom>
          <a:noFill/>
        </p:spPr>
        <p:txBody>
          <a:bodyPr wrap="square" lIns="0" tIns="0" rIns="0" bIns="0" anchor="ctr">
            <a:noAutofit/>
          </a:bodyPr>
          <a:lstStyle/>
          <a:p>
            <a:pPr algn="ctr">
              <a:lnSpc>
                <a:spcPct val="120000"/>
              </a:lnSpc>
            </a:pPr>
            <a:r>
              <a:rPr sz="1500" b="1" i="0">
                <a:solidFill>
                  <a:srgbClr val="5FE8B4"/>
                </a:solidFill>
                <a:latin typeface="Calibri"/>
              </a:rPr>
              <a:t>30,000 t/yr</a:t>
            </a:r>
          </a:p>
        </p:txBody>
      </p:sp>
      <p:sp>
        <p:nvSpPr>
          <p:cNvPr id="9" name="TextBox 8"/>
          <p:cNvSpPr txBox="1"/>
          <p:nvPr/>
        </p:nvSpPr>
        <p:spPr>
          <a:xfrm>
            <a:off x="640080" y="4069080"/>
            <a:ext cx="3545738" cy="292608"/>
          </a:xfrm>
          <a:prstGeom prst="rect">
            <a:avLst/>
          </a:prstGeom>
          <a:noFill/>
        </p:spPr>
        <p:txBody>
          <a:bodyPr wrap="square" lIns="0" tIns="0" rIns="0" bIns="0" anchor="t">
            <a:noAutofit/>
          </a:bodyPr>
          <a:lstStyle/>
          <a:p>
            <a:pPr algn="ctr">
              <a:lnSpc>
                <a:spcPct val="120000"/>
              </a:lnSpc>
            </a:pPr>
            <a:r>
              <a:rPr sz="750" b="0" i="0" spc="200">
                <a:solidFill>
                  <a:srgbClr val="9A978E"/>
                </a:solidFill>
                <a:latin typeface="Consolas"/>
              </a:rPr>
              <a:t>PURIFIED OUTPUT (4N+ / 5N+)</a:t>
            </a:r>
          </a:p>
        </p:txBody>
      </p:sp>
      <p:sp>
        <p:nvSpPr>
          <p:cNvPr id="10" name="Rectangle 9"/>
          <p:cNvSpPr/>
          <p:nvPr/>
        </p:nvSpPr>
        <p:spPr>
          <a:xfrm>
            <a:off x="4322978" y="3246120"/>
            <a:ext cx="3545738" cy="12801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4322978" y="3246120"/>
            <a:ext cx="3545738"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4322978" y="3474720"/>
            <a:ext cx="3545738" cy="502920"/>
          </a:xfrm>
          <a:prstGeom prst="rect">
            <a:avLst/>
          </a:prstGeom>
          <a:noFill/>
        </p:spPr>
        <p:txBody>
          <a:bodyPr wrap="square" lIns="0" tIns="0" rIns="0" bIns="0" anchor="ctr">
            <a:noAutofit/>
          </a:bodyPr>
          <a:lstStyle/>
          <a:p>
            <a:pPr algn="ctr">
              <a:lnSpc>
                <a:spcPct val="120000"/>
              </a:lnSpc>
            </a:pPr>
            <a:r>
              <a:rPr sz="1500" b="1" i="0">
                <a:solidFill>
                  <a:srgbClr val="5FE8B4"/>
                </a:solidFill>
                <a:latin typeface="Calibri"/>
              </a:rPr>
              <a:t>$12K - $50K/t</a:t>
            </a:r>
          </a:p>
        </p:txBody>
      </p:sp>
      <p:sp>
        <p:nvSpPr>
          <p:cNvPr id="13" name="TextBox 12"/>
          <p:cNvSpPr txBox="1"/>
          <p:nvPr/>
        </p:nvSpPr>
        <p:spPr>
          <a:xfrm>
            <a:off x="4322978" y="4069080"/>
            <a:ext cx="3545738" cy="292608"/>
          </a:xfrm>
          <a:prstGeom prst="rect">
            <a:avLst/>
          </a:prstGeom>
          <a:noFill/>
        </p:spPr>
        <p:txBody>
          <a:bodyPr wrap="square" lIns="0" tIns="0" rIns="0" bIns="0" anchor="t">
            <a:noAutofit/>
          </a:bodyPr>
          <a:lstStyle/>
          <a:p>
            <a:pPr algn="ctr">
              <a:lnSpc>
                <a:spcPct val="120000"/>
              </a:lnSpc>
            </a:pPr>
            <a:r>
              <a:rPr sz="750" b="0" i="0" spc="200">
                <a:solidFill>
                  <a:srgbClr val="9A978E"/>
                </a:solidFill>
                <a:latin typeface="Consolas"/>
              </a:rPr>
              <a:t>SELLING PRICE RANGE</a:t>
            </a:r>
          </a:p>
        </p:txBody>
      </p:sp>
      <p:sp>
        <p:nvSpPr>
          <p:cNvPr id="14" name="Rectangle 13"/>
          <p:cNvSpPr/>
          <p:nvPr/>
        </p:nvSpPr>
        <p:spPr>
          <a:xfrm>
            <a:off x="8005876" y="3246120"/>
            <a:ext cx="3545738" cy="1280160"/>
          </a:xfrm>
          <a:prstGeom prst="rect">
            <a:avLst/>
          </a:prstGeom>
          <a:solidFill>
            <a:srgbClr val="181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8005876" y="3246120"/>
            <a:ext cx="3545738" cy="36576"/>
          </a:xfrm>
          <a:prstGeom prst="rect">
            <a:avLst/>
          </a:prstGeom>
          <a:solidFill>
            <a:srgbClr val="5FE8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8005876" y="3474720"/>
            <a:ext cx="3545738" cy="502920"/>
          </a:xfrm>
          <a:prstGeom prst="rect">
            <a:avLst/>
          </a:prstGeom>
          <a:noFill/>
        </p:spPr>
        <p:txBody>
          <a:bodyPr wrap="square" lIns="0" tIns="0" rIns="0" bIns="0" anchor="ctr">
            <a:noAutofit/>
          </a:bodyPr>
          <a:lstStyle/>
          <a:p>
            <a:pPr algn="ctr">
              <a:lnSpc>
                <a:spcPct val="120000"/>
              </a:lnSpc>
            </a:pPr>
            <a:r>
              <a:rPr sz="1500" b="1" i="0">
                <a:solidFill>
                  <a:srgbClr val="5FE8B4"/>
                </a:solidFill>
                <a:latin typeface="Calibri"/>
              </a:rPr>
              <a:t>~$3,250/t</a:t>
            </a:r>
          </a:p>
        </p:txBody>
      </p:sp>
      <p:sp>
        <p:nvSpPr>
          <p:cNvPr id="17" name="TextBox 16"/>
          <p:cNvSpPr txBox="1"/>
          <p:nvPr/>
        </p:nvSpPr>
        <p:spPr>
          <a:xfrm>
            <a:off x="8005876" y="4069080"/>
            <a:ext cx="3545738" cy="292608"/>
          </a:xfrm>
          <a:prstGeom prst="rect">
            <a:avLst/>
          </a:prstGeom>
          <a:noFill/>
        </p:spPr>
        <p:txBody>
          <a:bodyPr wrap="square" lIns="0" tIns="0" rIns="0" bIns="0" anchor="t">
            <a:noAutofit/>
          </a:bodyPr>
          <a:lstStyle/>
          <a:p>
            <a:pPr algn="ctr">
              <a:lnSpc>
                <a:spcPct val="120000"/>
              </a:lnSpc>
            </a:pPr>
            <a:r>
              <a:rPr sz="750" b="0" i="0" spc="200">
                <a:solidFill>
                  <a:srgbClr val="9A978E"/>
                </a:solidFill>
                <a:latin typeface="Consolas"/>
              </a:rPr>
              <a:t>ALL-IN PRODUCTION COST</a:t>
            </a:r>
          </a:p>
        </p:txBody>
      </p:sp>
      <p:sp>
        <p:nvSpPr>
          <p:cNvPr id="22" name="Rectangle 21"/>
          <p:cNvSpPr/>
          <p:nvPr/>
        </p:nvSpPr>
        <p:spPr>
          <a:xfrm>
            <a:off x="640080" y="4754880"/>
            <a:ext cx="5212080" cy="86868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640080" y="4919472"/>
            <a:ext cx="5212080" cy="365760"/>
          </a:xfrm>
          <a:prstGeom prst="rect">
            <a:avLst/>
          </a:prstGeom>
          <a:noFill/>
        </p:spPr>
        <p:txBody>
          <a:bodyPr wrap="square" lIns="0" tIns="0" rIns="0" bIns="0" anchor="ctr">
            <a:noAutofit/>
          </a:bodyPr>
          <a:lstStyle/>
          <a:p>
            <a:pPr algn="ctr">
              <a:lnSpc>
                <a:spcPct val="120000"/>
              </a:lnSpc>
            </a:pPr>
            <a:r>
              <a:rPr lang="en-US" sz="1800" b="1" i="0">
                <a:solidFill>
                  <a:srgbClr val="E8E4D8"/>
                </a:solidFill>
                <a:latin typeface="Calibri"/>
              </a:rPr>
              <a:t>22.9Mt</a:t>
            </a:r>
            <a:endParaRPr sz="1800" b="1" i="0">
              <a:solidFill>
                <a:srgbClr val="E8E4D8"/>
              </a:solidFill>
              <a:latin typeface="Calibri"/>
            </a:endParaRPr>
          </a:p>
        </p:txBody>
      </p:sp>
      <p:sp>
        <p:nvSpPr>
          <p:cNvPr id="24" name="TextBox 23"/>
          <p:cNvSpPr txBox="1"/>
          <p:nvPr/>
        </p:nvSpPr>
        <p:spPr>
          <a:xfrm>
            <a:off x="640080" y="5285232"/>
            <a:ext cx="5212080" cy="274320"/>
          </a:xfrm>
          <a:prstGeom prst="rect">
            <a:avLst/>
          </a:prstGeom>
          <a:noFill/>
        </p:spPr>
        <p:txBody>
          <a:bodyPr wrap="square" lIns="0" tIns="0" rIns="0" bIns="0" anchor="t">
            <a:noAutofit/>
          </a:bodyPr>
          <a:lstStyle/>
          <a:p>
            <a:pPr algn="ctr">
              <a:lnSpc>
                <a:spcPct val="120000"/>
              </a:lnSpc>
            </a:pPr>
            <a:r>
              <a:rPr lang="en-US" sz="750" b="0" i="0" spc="200">
                <a:solidFill>
                  <a:srgbClr val="9A978E"/>
                </a:solidFill>
                <a:latin typeface="Consolas"/>
              </a:rPr>
              <a:t>INDICATED RESOURCE</a:t>
            </a:r>
            <a:endParaRPr sz="750" b="0" i="0" spc="200">
              <a:solidFill>
                <a:srgbClr val="9A978E"/>
              </a:solidFill>
              <a:latin typeface="Consolas"/>
            </a:endParaRPr>
          </a:p>
        </p:txBody>
      </p:sp>
      <p:sp>
        <p:nvSpPr>
          <p:cNvPr id="25" name="Rectangle 24"/>
          <p:cNvSpPr/>
          <p:nvPr/>
        </p:nvSpPr>
        <p:spPr>
          <a:xfrm>
            <a:off x="6339535" y="4754880"/>
            <a:ext cx="5212080" cy="868680"/>
          </a:xfrm>
          <a:prstGeom prst="rect">
            <a:avLst/>
          </a:prstGeom>
          <a:solidFill>
            <a:srgbClr val="1015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6339535" y="4919472"/>
            <a:ext cx="5212080" cy="365760"/>
          </a:xfrm>
          <a:prstGeom prst="rect">
            <a:avLst/>
          </a:prstGeom>
          <a:noFill/>
        </p:spPr>
        <p:txBody>
          <a:bodyPr wrap="square" lIns="0" tIns="0" rIns="0" bIns="0" anchor="ctr">
            <a:noAutofit/>
          </a:bodyPr>
          <a:lstStyle/>
          <a:p>
            <a:pPr algn="ctr">
              <a:lnSpc>
                <a:spcPct val="120000"/>
              </a:lnSpc>
            </a:pPr>
            <a:r>
              <a:rPr sz="1800" b="1" i="0">
                <a:solidFill>
                  <a:srgbClr val="E8E4D8"/>
                </a:solidFill>
                <a:latin typeface="Calibri"/>
              </a:rPr>
              <a:t>22 years</a:t>
            </a:r>
          </a:p>
        </p:txBody>
      </p:sp>
      <p:sp>
        <p:nvSpPr>
          <p:cNvPr id="27" name="TextBox 26"/>
          <p:cNvSpPr txBox="1"/>
          <p:nvPr/>
        </p:nvSpPr>
        <p:spPr>
          <a:xfrm>
            <a:off x="6339535" y="5285232"/>
            <a:ext cx="5212080" cy="274320"/>
          </a:xfrm>
          <a:prstGeom prst="rect">
            <a:avLst/>
          </a:prstGeom>
          <a:noFill/>
        </p:spPr>
        <p:txBody>
          <a:bodyPr wrap="square" lIns="0" tIns="0" rIns="0" bIns="0" anchor="t">
            <a:noAutofit/>
          </a:bodyPr>
          <a:lstStyle/>
          <a:p>
            <a:pPr algn="ctr">
              <a:lnSpc>
                <a:spcPct val="120000"/>
              </a:lnSpc>
            </a:pPr>
            <a:r>
              <a:rPr sz="750" b="0" i="0" spc="200">
                <a:solidFill>
                  <a:srgbClr val="9A978E"/>
                </a:solidFill>
                <a:latin typeface="Consolas"/>
              </a:rPr>
              <a:t>PROJECT LIFE FROM INDICATED RESOURCES</a:t>
            </a:r>
          </a:p>
        </p:txBody>
      </p:sp>
      <p:sp>
        <p:nvSpPr>
          <p:cNvPr id="28" name="TextBox 27"/>
          <p:cNvSpPr txBox="1"/>
          <p:nvPr/>
        </p:nvSpPr>
        <p:spPr>
          <a:xfrm>
            <a:off x="640232" y="6217920"/>
            <a:ext cx="10911535" cy="193168"/>
          </a:xfrm>
          <a:prstGeom prst="rect">
            <a:avLst/>
          </a:prstGeom>
          <a:noFill/>
        </p:spPr>
        <p:txBody>
          <a:bodyPr wrap="square" lIns="0" tIns="0" rIns="0" bIns="0" anchor="t">
            <a:noAutofit/>
          </a:bodyPr>
          <a:lstStyle/>
          <a:p>
            <a:pPr>
              <a:lnSpc>
                <a:spcPct val="130000"/>
              </a:lnSpc>
            </a:pPr>
            <a:r>
              <a:rPr sz="750" b="0" i="0">
                <a:solidFill>
                  <a:srgbClr val="9A978E"/>
                </a:solidFill>
                <a:latin typeface="Calibri"/>
              </a:rPr>
              <a:t>All figures</a:t>
            </a:r>
            <a:r>
              <a:rPr lang="en-GB" sz="750">
                <a:solidFill>
                  <a:srgbClr val="9A978E"/>
                </a:solidFill>
                <a:latin typeface="Calibri"/>
              </a:rPr>
              <a:t> are </a:t>
            </a:r>
            <a:r>
              <a:rPr lang="en-US" sz="750">
                <a:solidFill>
                  <a:srgbClr val="9A978E"/>
                </a:solidFill>
                <a:latin typeface="Calibri"/>
              </a:rPr>
              <a:t>estimates</a:t>
            </a:r>
            <a:r>
              <a:rPr sz="750" b="0" i="0">
                <a:solidFill>
                  <a:srgbClr val="9A978E"/>
                </a:solidFill>
                <a:latin typeface="Calibri"/>
              </a:rPr>
              <a:t>. The Summer 2026 PEA will update product mix, pricing tiers, capital cost assumptions, and operational design. Pricing range reflects prior assumptions for 4N+ to 5N+ specifications. See Forward Looking Statements.</a:t>
            </a:r>
          </a:p>
        </p:txBody>
      </p:sp>
      <p:sp>
        <p:nvSpPr>
          <p:cNvPr id="29" name="Rectangle 28"/>
          <p:cNvSpPr/>
          <p:nvPr/>
        </p:nvSpPr>
        <p:spPr>
          <a:xfrm>
            <a:off x="640080" y="6446520"/>
            <a:ext cx="10911535" cy="8000"/>
          </a:xfrm>
          <a:prstGeom prst="rect">
            <a:avLst/>
          </a:prstGeom>
          <a:solidFill>
            <a:srgbClr val="2A32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640080" y="6537960"/>
            <a:ext cx="10972800" cy="228600"/>
          </a:xfrm>
          <a:prstGeom prst="rect">
            <a:avLst/>
          </a:prstGeom>
          <a:noFill/>
        </p:spPr>
        <p:txBody>
          <a:bodyPr wrap="square" lIns="0" tIns="0" rIns="0" bIns="0" anchor="t">
            <a:noAutofit/>
          </a:bodyPr>
          <a:lstStyle/>
          <a:p>
            <a:pPr algn="l">
              <a:lnSpc>
                <a:spcPct val="120000"/>
              </a:lnSpc>
            </a:pPr>
            <a:r>
              <a:rPr sz="800" b="0" i="0" spc="300">
                <a:solidFill>
                  <a:srgbClr val="9A978E"/>
                </a:solidFill>
                <a:latin typeface="Consolas"/>
              </a:rPr>
              <a:t>ZENTEK   ·   NASDAQ: ZTEK   ·   TSX-V: ZEN   ·   ZENTEK.COM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16</Slides>
  <Notes>1</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revision>1</cp:revision>
  <dcterms:created xsi:type="dcterms:W3CDTF">2013-01-27T09:14:16Z</dcterms:created>
  <dcterms:modified xsi:type="dcterms:W3CDTF">2026-07-13T18:11:41Z</dcterms:modified>
  <cp:category/>
</cp:coreProperties>
</file>